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9" r:id="rId2"/>
    <p:sldId id="260" r:id="rId3"/>
    <p:sldId id="262" r:id="rId4"/>
    <p:sldId id="261" r:id="rId5"/>
    <p:sldId id="268" r:id="rId6"/>
    <p:sldId id="269" r:id="rId7"/>
    <p:sldId id="275" r:id="rId8"/>
    <p:sldId id="276" r:id="rId9"/>
    <p:sldId id="270" r:id="rId10"/>
    <p:sldId id="277" r:id="rId11"/>
    <p:sldId id="278" r:id="rId12"/>
    <p:sldId id="279" r:id="rId13"/>
    <p:sldId id="274" r:id="rId14"/>
    <p:sldId id="280" r:id="rId15"/>
    <p:sldId id="273" r:id="rId16"/>
    <p:sldId id="271" r:id="rId17"/>
    <p:sldId id="272" r:id="rId18"/>
  </p:sldIdLst>
  <p:sldSz cx="9144000" cy="6858000" type="screen4x3"/>
  <p:notesSz cx="68834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02CDA-94B0-42C1-BAD8-6622B1BDA86C}" type="datetimeFigureOut">
              <a:rPr lang="pt-BR" smtClean="0"/>
              <a:pPr/>
              <a:t>15/05/2018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05350"/>
            <a:ext cx="550545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DFB09-D2B6-42BC-B93B-CE834405F5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69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DFB09-D2B6-42BC-B93B-CE834405F5E6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78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DFB09-D2B6-42BC-B93B-CE834405F5E6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78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DFB09-D2B6-42BC-B93B-CE834405F5E6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78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DFB09-D2B6-42BC-B93B-CE834405F5E6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78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AC60-1935-46F0-890F-41358C0FC242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35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E34D-CB0E-4A13-895C-3C829FC6068F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99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D1C60-F3A7-47C9-87AA-D9EE644D169D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03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9FE-CDE2-4BC7-B46B-4B310B84F356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17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143D-84E2-4519-AE33-75E107414DE5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4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6736-17AE-4F5C-BA30-C783EE1C65A2}" type="datetime1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40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6D00-A78C-4927-AF79-B095FDBD4BE3}" type="datetime1">
              <a:rPr lang="pt-BR" smtClean="0"/>
              <a:t>15/05/2018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586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1A6B-FDB1-47CF-ACA2-63B54E8665A2}" type="datetime1">
              <a:rPr lang="pt-BR" smtClean="0"/>
              <a:t>15/05/2018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51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0A85-4E1D-49B1-A592-AEAE8E6115DD}" type="datetime1">
              <a:rPr lang="pt-BR" smtClean="0"/>
              <a:t>15/05/2018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5B79-FA20-4A19-977B-91098F416D1C}" type="datetime1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01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AA3-4237-4DB7-A666-B5343AEA5419}" type="datetime1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56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D486A-4EA1-4B50-A0B6-70F64057CC2A}" type="datetime1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B25AD-ECD6-4EB4-BAA7-FFC1F6B45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03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/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Plano Municipal de Educação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MUNICIPAL DE EDUCAÇÃO DA </a:t>
            </a:r>
            <a:b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CIDADE DE SÃO PAULO - PL:415/2012</a:t>
            </a:r>
          </a:p>
          <a:p>
            <a:r>
              <a:rPr lang="pt-BR" sz="1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APROVADO EM 25/08/2015</a:t>
            </a:r>
            <a:endParaRPr lang="pt-BR" sz="19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221464308\Pictures\Logo PMSP\Educação centralizado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237" y="1268760"/>
            <a:ext cx="1576719" cy="124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/>
              <a:t/>
            </a:r>
            <a:br>
              <a:rPr lang="pt-BR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11256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pt-BR" sz="1800" b="1" dirty="0" smtClean="0"/>
              <a:t>Meta </a:t>
            </a:r>
            <a:r>
              <a:rPr lang="pt-BR" sz="1800" b="1" dirty="0"/>
              <a:t>7 – Universalização do Atendimento no Ensino Médio</a:t>
            </a:r>
          </a:p>
          <a:p>
            <a:pPr marL="0" lvl="0" indent="0" algn="just">
              <a:buNone/>
            </a:pPr>
            <a:r>
              <a:rPr lang="pt-BR" sz="1800" dirty="0" smtClean="0"/>
              <a:t>Demandar </a:t>
            </a:r>
            <a:r>
              <a:rPr lang="pt-BR" sz="1800" dirty="0"/>
              <a:t>do Estado de São Paulo e da União em regime de colaboração, a oferta de ensino médio e espaços especializados e adequados às necessidades dos alunos e suas especificidades, como também acompanhamento capacitado  para melhores resultados nas aprendizagens e desenvolvimento  individuais e coletivos,  observando horários e redimensionamento da demanda para que todos sejam atendidos,  assim como a articulação de equipamentos públicos de cultura com as escolas para que se incentive principalmente jovens de 15 a 17 anos participem de atividades culturais e façam das escolas polos de criação e difusão cultural.</a:t>
            </a:r>
          </a:p>
          <a:p>
            <a:pPr marL="0" lvl="0" indent="0" algn="just">
              <a:buNone/>
            </a:pPr>
            <a:r>
              <a:rPr lang="pt-BR" sz="1800" dirty="0" smtClean="0"/>
              <a:t>Implementação </a:t>
            </a:r>
            <a:r>
              <a:rPr lang="pt-BR" sz="1800" dirty="0"/>
              <a:t>de politicas que corrijam desequilíbrios entre a duração do nível de ensino e o tempo de permanência do educando na escola em função de sucessivas repetências,  além disso, a criação de uma rede de proteção para se combater a evasão ou qualquer discriminação em razão de formas associadas de exclusão e também o estímulo  à participação de cursos nas áreas tecnológicas e cientificas.</a:t>
            </a:r>
          </a:p>
          <a:p>
            <a:pPr marL="0" lvl="0" indent="0" algn="just">
              <a:buNone/>
            </a:pPr>
            <a:endParaRPr lang="pt-BR" sz="1800" dirty="0"/>
          </a:p>
          <a:p>
            <a:pPr marL="0" lvl="0" indent="0">
              <a:buNone/>
            </a:pPr>
            <a:r>
              <a:rPr lang="pt-BR" sz="1800" b="1" dirty="0"/>
              <a:t>Meta 8 – Universalização do Atendimento na Educação Especial – Vigência do PME</a:t>
            </a:r>
          </a:p>
          <a:p>
            <a:pPr marL="0" lvl="0" indent="0">
              <a:buNone/>
            </a:pPr>
            <a:r>
              <a:rPr lang="pt-BR" sz="1800" dirty="0" smtClean="0"/>
              <a:t>Universalizar </a:t>
            </a:r>
            <a:r>
              <a:rPr lang="pt-BR" sz="1800" dirty="0"/>
              <a:t>o atendimento escolar da demanda manifesta pelas famílias de crianças de 0 (zero) a 3(três) anos com deficiência , transtorno globais do desenvolvimento e altas habilidades ou </a:t>
            </a:r>
            <a:r>
              <a:rPr lang="pt-BR" sz="1800" dirty="0" err="1"/>
              <a:t>superdotação</a:t>
            </a:r>
            <a:r>
              <a:rPr lang="pt-BR" sz="1800" dirty="0"/>
              <a:t> e em colaboração com o Estado de São Paulo ofertar vagas a Jovens e Adultos que não tiveram acesso à educação em idade adequada, assim como estabelecer articulação entra os órgãos e politicas públicas de saúde, assistência social e direitos humanos formando equipes multidisciplinares para o acompanhamento dessas crianças, jovens e adultos assistidos juntamente em parceria com a família, possibilitando assim outra forma de atendimento para além do atendimento escolar. Especialização de professores,  e adequações de espaços tanto para acessibilidade como  também equipamentos providos de material pedagógico de acordo. Fomentar pesquisa para o desenvolvimento de metodologias, materiais didáticos, equipamentos e recursos tecnologia </a:t>
            </a:r>
            <a:r>
              <a:rPr lang="pt-BR" sz="1800" dirty="0" err="1"/>
              <a:t>assistiva</a:t>
            </a:r>
            <a:r>
              <a:rPr lang="pt-BR" sz="1800" dirty="0"/>
              <a:t> visando a inserção mais ampla  e autônoma possível dos educandos com deficiência, transtornos globais do desenvolvimento e altas habilidades ou </a:t>
            </a:r>
            <a:r>
              <a:rPr lang="pt-BR" sz="1800" dirty="0" err="1"/>
              <a:t>superdotação</a:t>
            </a:r>
            <a:r>
              <a:rPr lang="pt-BR" sz="1800" dirty="0"/>
              <a:t>.</a:t>
            </a:r>
          </a:p>
          <a:p>
            <a:pPr marL="0" lvl="0" indent="0">
              <a:buNone/>
            </a:pPr>
            <a:r>
              <a:rPr lang="pt-BR" sz="1800" dirty="0"/>
              <a:t>	</a:t>
            </a:r>
          </a:p>
          <a:p>
            <a:pPr marL="0" lvl="0" indent="0" algn="just">
              <a:buNone/>
            </a:pPr>
            <a:endParaRPr lang="pt-BR" sz="1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391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548680"/>
            <a:ext cx="8280920" cy="56166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pt-BR" sz="2000" b="1" dirty="0" smtClean="0"/>
              <a:t>Meta </a:t>
            </a:r>
            <a:r>
              <a:rPr lang="pt-BR" sz="2000" b="1" dirty="0"/>
              <a:t>7 – Universalização do Atendimento no Ensino Médio</a:t>
            </a:r>
          </a:p>
          <a:p>
            <a:pPr marL="0" lvl="0" indent="0" algn="just">
              <a:buNone/>
            </a:pPr>
            <a:r>
              <a:rPr lang="pt-BR" sz="2000" dirty="0" smtClean="0"/>
              <a:t>Demandar </a:t>
            </a:r>
            <a:r>
              <a:rPr lang="pt-BR" sz="2000" dirty="0"/>
              <a:t>do Estado de São Paulo e da União em regime de colaboração, a oferta de ensino médio e espaços especializados e adequados às necessidades dos alunos e suas especificidades, como também acompanhamento capacitado  para melhores resultados nas aprendizagens e desenvolvimento  individuais e coletivos,  observando horários e redimensionamento da demanda para que todos sejam atendidos,  assim como a articulação de equipamentos públicos de cultura com as escolas para que se incentive principalmente jovens de 15 a 17 anos participem de atividades culturais e façam das escolas polos de criação e difusão cultural.</a:t>
            </a:r>
          </a:p>
          <a:p>
            <a:pPr marL="0" lvl="0" indent="0" algn="just">
              <a:buNone/>
            </a:pPr>
            <a:r>
              <a:rPr lang="pt-BR" sz="2000" dirty="0" smtClean="0"/>
              <a:t>Implementação </a:t>
            </a:r>
            <a:r>
              <a:rPr lang="pt-BR" sz="2000" dirty="0"/>
              <a:t>de politicas que corrijam desequilíbrios entre a duração do nível de ensino e o tempo de permanência do educando na escola em função de sucessivas repetências,  além disso, a criação de uma rede de proteção para se combater a evasão ou qualquer discriminação em razão de formas associadas de exclusão e também o estímulo  à participação de cursos nas áreas tecnológicas e cientificas</a:t>
            </a:r>
            <a:r>
              <a:rPr lang="pt-BR" sz="2000" dirty="0" smtClean="0"/>
              <a:t>.</a:t>
            </a:r>
            <a:endParaRPr lang="pt-BR" sz="2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348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9766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2000" b="1" dirty="0" smtClean="0"/>
              <a:t>Meta 8 – Universalização do Atendimento na Educação Especial – Vigência do PME</a:t>
            </a:r>
          </a:p>
          <a:p>
            <a:pPr marL="0" lvl="0" indent="0">
              <a:buNone/>
            </a:pPr>
            <a:r>
              <a:rPr lang="pt-BR" sz="2000" dirty="0" smtClean="0"/>
              <a:t>Universalizar o atendimento escolar da demanda manifesta pelas famílias de crianças de 0 (zero) a 3(três) anos com deficiência , transtorno globais do desenvolvimento e altas habilidades ou </a:t>
            </a:r>
            <a:r>
              <a:rPr lang="pt-BR" sz="2000" dirty="0" err="1" smtClean="0"/>
              <a:t>superdotação</a:t>
            </a:r>
            <a:r>
              <a:rPr lang="pt-BR" sz="2000" dirty="0" smtClean="0"/>
              <a:t> e em colaboração com o Estado de São Paulo ofertar vagas a Jovens e Adultos que não tiveram acesso à educação em idade adequada, assim como estabelecer articulação entra os órgãos e politicas públicas de saúde, assistência social e direitos humanos formando equipes multidisciplinares para o acompanhamento dessas crianças, jovens e adultos assistidos juntamente em parceria com a família, possibilitando assim outra forma de atendimento para além do atendimento escolar. Especialização de professores,  e adequações de espaços tanto para acessibilidade como  também equipamentos providos de material pedagógico de acordo. Fomentar pesquisa para o desenvolvimento de metodologias, materiais didáticos, equipamentos e recursos tecnologia </a:t>
            </a:r>
            <a:r>
              <a:rPr lang="pt-BR" sz="2000" dirty="0" err="1" smtClean="0"/>
              <a:t>assistiva</a:t>
            </a:r>
            <a:r>
              <a:rPr lang="pt-BR" sz="2000" dirty="0" smtClean="0"/>
              <a:t> visando a inserção mais ampla  e autônoma possível dos educandos com deficiência, transtornos globais do desenvolvimento e altas habilidades ou </a:t>
            </a:r>
            <a:r>
              <a:rPr lang="pt-BR" sz="2000" dirty="0" err="1" smtClean="0"/>
              <a:t>superdotação</a:t>
            </a:r>
            <a:r>
              <a:rPr lang="pt-BR" sz="2000" dirty="0" smtClean="0"/>
              <a:t>.</a:t>
            </a:r>
          </a:p>
          <a:p>
            <a:pPr marL="0" lvl="0" indent="0">
              <a:buNone/>
            </a:pPr>
            <a:r>
              <a:rPr lang="pt-BR" sz="2000" dirty="0" smtClean="0"/>
              <a:t>	</a:t>
            </a:r>
          </a:p>
          <a:p>
            <a:pPr marL="0" lvl="0" indent="0" algn="just">
              <a:buNone/>
            </a:pPr>
            <a:endParaRPr lang="pt-BR" sz="1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026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76672"/>
            <a:ext cx="8291264" cy="583264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t-BR" sz="1100" dirty="0">
                <a:solidFill>
                  <a:prstClr val="black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1600" b="1" dirty="0"/>
              <a:t>Meta 9 – Educação Integral em Tempo Integral – Vigência do PME</a:t>
            </a:r>
          </a:p>
          <a:p>
            <a:pPr marL="0" lvl="0" indent="0">
              <a:buNone/>
            </a:pPr>
            <a:r>
              <a:rPr lang="pt-BR" sz="1600" dirty="0" smtClean="0"/>
              <a:t>Ofertar  </a:t>
            </a:r>
            <a:r>
              <a:rPr lang="pt-BR" sz="1600" dirty="0"/>
              <a:t>Educação Básica em tempo integral, em no mínimo 50% das escolas publicas(atendendo ao menos 25% dos educandos da educação básica), através do apoio da União e do Estado de São Paulo, por meio de acompanhamento pedagógico e multidisciplinar, em escolas adequadas e acessíveis com Projetos Políticos Pedagógicos coerentes ao tempo de permanência do educando que pode ser igual ou superior a 7 horas, garantindo a educação em tempo integral para educandos com deficiência, transtornos globais do desenvolvimento e altas habilidades ou superdotação, considerando inclusive o atendimento educacional especializado complementar e suplementar ofertado em salas de recursos multifuncionais da própria escola ou em instituições especializadas,  como também articular equipamentos públicos para garantir a oferta de atividades culturais e esportivas. Ainda em colaboração com a União e o estado construir escolas para atendimento em tempo integral prioritariamente em regiões com alta e muito alta vulnerabilidades</a:t>
            </a:r>
            <a:r>
              <a:rPr lang="pt-BR" sz="1600" dirty="0" smtClean="0"/>
              <a:t>.</a:t>
            </a:r>
          </a:p>
          <a:p>
            <a:pPr marL="0" lvl="0" indent="0">
              <a:buNone/>
            </a:pPr>
            <a:endParaRPr lang="pt-BR" sz="1600" dirty="0"/>
          </a:p>
          <a:p>
            <a:pPr marL="0" lvl="0" indent="0">
              <a:buNone/>
            </a:pPr>
            <a:r>
              <a:rPr lang="pt-BR" sz="1600" b="1" dirty="0"/>
              <a:t>Meta 10 – Superação do Analfabetismo- Vigência PME</a:t>
            </a:r>
          </a:p>
          <a:p>
            <a:pPr marL="0" lvl="0" indent="0">
              <a:buNone/>
            </a:pPr>
            <a:r>
              <a:rPr lang="pt-BR" sz="1600" dirty="0" smtClean="0"/>
              <a:t>Em </a:t>
            </a:r>
            <a:r>
              <a:rPr lang="pt-BR" sz="1600" dirty="0"/>
              <a:t>regime de colaboração com o Estado de São Paulo, e União  envidar esforços para que através de censo, em dois anos seja mapeado a situação de jovens, adultos e idosos  não alfabetizados ou escolaridade incompleta, promovendo em parceria com órgãos públicos correlatos e chamadas na grande mídia, uma busca ativa dos Jovens e adultos que estão fora da escola e articulando MOVA, CIEJA e EJA, nos horários da manhã, tarde e noite, descentralizando as matrículas de forma que facilite ao educando o retorno aos estudos, levando também a Educação de Jovens e Adultos à população encarcerada no sistema prisional articulada à Educação Profissional.</a:t>
            </a:r>
          </a:p>
          <a:p>
            <a:pPr marL="0" lvl="0" indent="0">
              <a:buNone/>
            </a:pP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359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626469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BR" sz="1400" b="1" dirty="0" smtClean="0"/>
              <a:t>Meta </a:t>
            </a:r>
            <a:r>
              <a:rPr lang="pt-BR" sz="1400" b="1" dirty="0"/>
              <a:t>11 – Expansão do Ensino Superior</a:t>
            </a:r>
          </a:p>
          <a:p>
            <a:pPr marL="0" indent="0">
              <a:buNone/>
            </a:pPr>
            <a:r>
              <a:rPr lang="pt-BR" sz="1400" dirty="0" smtClean="0"/>
              <a:t>Em </a:t>
            </a:r>
            <a:r>
              <a:rPr lang="pt-BR" sz="1400" dirty="0"/>
              <a:t>colaboração com o Estado de São Paulo e Instituições de Ensino Superior e visando potencializar a atuação do município,</a:t>
            </a:r>
          </a:p>
          <a:p>
            <a:pPr marL="0" indent="0">
              <a:buNone/>
            </a:pPr>
            <a:r>
              <a:rPr lang="pt-BR" sz="1400" dirty="0"/>
              <a:t>fomentar o desenvolvimento cientifico em ensino, pesquisa e extensão, analisando a necessidade de articulação entre formação, currículo, pesquisa e mundo de trabalho, considerando as necessidades econômicas, sociais e culturais do município de São Paulo e do País,  priorizando a formação de professoras e professores para a Educação Básica e suprindo também o déficit de profissionais em éreas específicas, potencializando os Polos da Universidade Aberta do Brasil - UAB e ampliando a oferta de estágio na Prefeitura de São Paulo com créditos curriculares válidos para extensão universitárias, além de toda acessibilidade e aparato às pessoas com deficiência.</a:t>
            </a:r>
          </a:p>
          <a:p>
            <a:pPr marL="0" indent="0">
              <a:buNone/>
            </a:pPr>
            <a:endParaRPr lang="pt-BR" sz="1400" dirty="0"/>
          </a:p>
          <a:p>
            <a:pPr marL="0" indent="0">
              <a:buNone/>
            </a:pPr>
            <a:r>
              <a:rPr lang="pt-BR" sz="1400" b="1" dirty="0"/>
              <a:t>Meta 12 – Efetivação da Gestão Democrática</a:t>
            </a:r>
          </a:p>
          <a:p>
            <a:pPr marL="0" lvl="0" indent="0">
              <a:buNone/>
            </a:pPr>
            <a:r>
              <a:rPr lang="pt-BR" sz="1400" dirty="0" smtClean="0"/>
              <a:t>Criar </a:t>
            </a:r>
            <a:r>
              <a:rPr lang="pt-BR" sz="1400" dirty="0"/>
              <a:t>e articular e assegurar o funcionamento de órgãos e  atividades que levem a participação da comunidade de maneira mais efetiva na tomada de decisões para o desenvolvimento a aprimoramento da educação , efetivando a gestão democrática  através da formação e o fortalecimento dos Conselhos de alimentação escolar, do Colegiado Regional de Representantes dos Conselhos de Escola (</a:t>
            </a:r>
            <a:r>
              <a:rPr lang="pt-BR" sz="1400" dirty="0" err="1"/>
              <a:t>CRECEs</a:t>
            </a:r>
            <a:r>
              <a:rPr lang="pt-BR" sz="1400" dirty="0"/>
              <a:t>), do Conselho Municipal de Educação e Conselhos Escolares, formação de conselheiras(os) dos Conselhos de Acompanhamento e Controle Social do </a:t>
            </a:r>
            <a:r>
              <a:rPr lang="pt-BR" sz="1400" dirty="0" err="1"/>
              <a:t>Fundeb</a:t>
            </a:r>
            <a:r>
              <a:rPr lang="pt-BR" sz="1400" dirty="0"/>
              <a:t>, representantes educacionais e demais conselhos de acompanhamento de politicas públicas.</a:t>
            </a:r>
          </a:p>
          <a:p>
            <a:pPr marL="0" lvl="0" indent="0">
              <a:buNone/>
            </a:pPr>
            <a:endParaRPr lang="pt-BR" sz="1400" b="1" dirty="0"/>
          </a:p>
          <a:p>
            <a:pPr marL="0" lvl="0" indent="0">
              <a:buNone/>
            </a:pPr>
            <a:r>
              <a:rPr lang="pt-BR" sz="1400" b="1" dirty="0"/>
              <a:t>Meta 13 – Elaboração de Planos Regionais de Educação – Em 2(dois) anos</a:t>
            </a:r>
          </a:p>
          <a:p>
            <a:pPr marL="0" lvl="0" indent="0">
              <a:buNone/>
            </a:pPr>
            <a:r>
              <a:rPr lang="pt-BR" sz="1400" dirty="0" smtClean="0"/>
              <a:t>Elaboração </a:t>
            </a:r>
            <a:r>
              <a:rPr lang="pt-BR" sz="1400" dirty="0"/>
              <a:t>dos Planos Regionais pelas </a:t>
            </a:r>
            <a:r>
              <a:rPr lang="pt-BR" sz="1400" dirty="0" err="1"/>
              <a:t>DREs</a:t>
            </a:r>
            <a:r>
              <a:rPr lang="pt-BR" sz="1400" dirty="0"/>
              <a:t> com participação de um representante de cada segmento da comunidade escolar dos diversos setores que dessa fazem parte, e, juntamente com seu Colegiado Regional de Representantes de Escola – CRECE, as Diretorias Regionais se responsabilizarão pela integração e articulação das politicas educacionais regionais e o acompanhamento das ações voltadas para a efetivação das metas e ações do PME e dos Planos Regionais de Educação, realizando ao menos a cada dois anos reuniões de avaliação dos Planos Regionais.</a:t>
            </a:r>
          </a:p>
          <a:p>
            <a:pPr marL="0" lvl="0" indent="0">
              <a:buNone/>
            </a:pPr>
            <a:r>
              <a:rPr lang="pt-BR" sz="1400" dirty="0" smtClean="0"/>
              <a:t>Descentralização </a:t>
            </a:r>
            <a:r>
              <a:rPr lang="pt-BR" sz="1400" dirty="0"/>
              <a:t>das atividades de SME e ampliação das </a:t>
            </a:r>
            <a:r>
              <a:rPr lang="pt-BR" sz="1400" dirty="0" err="1"/>
              <a:t>DREs</a:t>
            </a:r>
            <a:r>
              <a:rPr lang="pt-BR" sz="1400" dirty="0"/>
              <a:t>.</a:t>
            </a:r>
          </a:p>
          <a:p>
            <a:endParaRPr lang="pt-BR" sz="11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28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>
                <a:solidFill>
                  <a:prstClr val="black"/>
                </a:solidFill>
              </a:rPr>
              <a:t>EVOLUÇÃO DEMOGRÁFICA ATÉ 2030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706027"/>
              </p:ext>
            </p:extLst>
          </p:nvPr>
        </p:nvGraphicFramePr>
        <p:xfrm>
          <a:off x="251520" y="1268764"/>
          <a:ext cx="8568954" cy="5040560"/>
        </p:xfrm>
        <a:graphic>
          <a:graphicData uri="http://schemas.openxmlformats.org/drawingml/2006/table">
            <a:tbl>
              <a:tblPr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983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63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19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6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491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719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91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2637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4917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Faixa Etária - Escolar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2016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2017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2018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2025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2030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00 a 03 anos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672.684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658.993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644.996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630.699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616.124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601.280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566.563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521.984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04 a 05 anos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287.892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297.117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306.484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315.992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325.632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335.405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289.332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270.784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06 anos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138.643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143.908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149.257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154.685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160.192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165.773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148.424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137.992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07 a 10 anos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553.939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565.630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577.489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589.517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601.704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614.051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620.619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570.161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11 a 14 anos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603.659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590.758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577.731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564.590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551.348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538.018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634.778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602.503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15 a 17 anos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517.140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499.726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482.544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465.601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448.910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432.477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414.236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487.017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18 a 19 anos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352.716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345.546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338.475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331.503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324.633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317.868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275.389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315.952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Total da Seleção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3.126.673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3.101.678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3.076.976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3.052.587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3.028.543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3.004.872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2.949.341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2.906.393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Total Geral da População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11.581.798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11.638.802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11.696.088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11.753.659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11.811.516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11.869.660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12.097.360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12.242.971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650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EVOLUÇÃO DEMOGRÁFICA ATÉ 2030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402869"/>
              </p:ext>
            </p:extLst>
          </p:nvPr>
        </p:nvGraphicFramePr>
        <p:xfrm>
          <a:off x="467544" y="1484785"/>
          <a:ext cx="8229600" cy="4678084"/>
        </p:xfrm>
        <a:graphic>
          <a:graphicData uri="http://schemas.openxmlformats.org/drawingml/2006/table">
            <a:tbl>
              <a:tblPr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7602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05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89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559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etapa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população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creche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00 - 03 + 50% 04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744.657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733.272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721.617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709.697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697.532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685.131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638.896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589.680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 pop e 75%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372.329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366.636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360.809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354.849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348.766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342.566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479.172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442.260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pré-escola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 04 + 05 + 75% 06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319.901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330.769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341.806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353.008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364.368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375.884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328.317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306.582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239.926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248.077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256.354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264.756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273.276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281.913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246.238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229.937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(ciclo 1) 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 06 + 07 + 08 + 50% 09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380.873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389.496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398.245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407.119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416.113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425.225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424.993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390.849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35,5%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135.210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138.271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141.377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144.527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147.720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150.955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150.872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138.751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(ciclo 2) 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 09 + 10 + 11 + 50% 12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434.099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433.646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433.208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432.790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432.395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432.026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470.774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439.749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35,5%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154.105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153.944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153.789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153.640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153.500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153.369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167.125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156.111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(ciclo 3) 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 12 + 13 + 14 + 50% 15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463.477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452.511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441.506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430.469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419.411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408.341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465.776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457.734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139.043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135.753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132.452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129.141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125.823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122.502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139.733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137.320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(AI) 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 06 + 07 - 10 + 50% 11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768.040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783.383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798.963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814.776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830.815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847.077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848.391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783.466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5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35,5%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272.654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278.101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283.632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289.245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294.939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300.712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301.179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278.130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5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(AF) 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 11 + 12 + 13 + 14 + 50% 15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614.392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600.201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585.939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571.616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557.248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542.845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624.470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608.360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49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30% pop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184.317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180.060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175.782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171.485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167.174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162.854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187.341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182.508</a:t>
                      </a:r>
                    </a:p>
                  </a:txBody>
                  <a:tcPr marL="8005" marR="8005" marT="8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7036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70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Fonte: Fundação SEADE, 2015</a:t>
                      </a: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05" marR="8005" marT="8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26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/>
              <a:t>Encaminhamentos levantados pelo FME em 2016 para cumprimento do PME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28800"/>
            <a:ext cx="8363272" cy="4781128"/>
          </a:xfrm>
        </p:spPr>
        <p:txBody>
          <a:bodyPr>
            <a:normAutofit fontScale="40000" lnSpcReduction="20000"/>
          </a:bodyPr>
          <a:lstStyle/>
          <a:p>
            <a:r>
              <a:rPr lang="pt-BR" dirty="0"/>
              <a:t>Instituir os </a:t>
            </a:r>
            <a:r>
              <a:rPr lang="pt-BR" dirty="0" err="1"/>
              <a:t>CRECEs</a:t>
            </a:r>
            <a:r>
              <a:rPr lang="pt-BR" dirty="0"/>
              <a:t> e galgar parcerias que viabilizem sua proposta de universalização ao final da década de vigência </a:t>
            </a:r>
            <a:r>
              <a:rPr lang="pt-BR" sz="3500" dirty="0"/>
              <a:t>do PME;</a:t>
            </a:r>
          </a:p>
          <a:p>
            <a:pPr marL="0" indent="0">
              <a:buNone/>
            </a:pPr>
            <a:endParaRPr lang="pt-BR" sz="3500" dirty="0"/>
          </a:p>
          <a:p>
            <a:r>
              <a:rPr lang="pt-BR" sz="3500" dirty="0"/>
              <a:t>Adequar Portarias de Matrículas ao PME;</a:t>
            </a:r>
          </a:p>
          <a:p>
            <a:pPr marL="0" indent="0">
              <a:buNone/>
            </a:pPr>
            <a:endParaRPr lang="pt-BR" sz="3500" dirty="0"/>
          </a:p>
          <a:p>
            <a:pPr algn="just"/>
            <a:r>
              <a:rPr lang="pt-BR" sz="3500" dirty="0"/>
              <a:t>Planejar a rede municipal com vistas ao processo de evolução e estabilização das porções demográficas, considerando os acréscimos ou decréscimos  frente à evolução etária, a estabilização e involução dos volumes demográficos na etapa creche da educação infantil, ao final da vigência do PME;</a:t>
            </a:r>
          </a:p>
          <a:p>
            <a:pPr algn="just"/>
            <a:endParaRPr lang="pt-BR" sz="3500" dirty="0"/>
          </a:p>
          <a:p>
            <a:pPr algn="just"/>
            <a:r>
              <a:rPr lang="pt-BR" sz="3500" dirty="0"/>
              <a:t>Planejar possibilidades de adequação predial em razão das demandas demográficas, na vigência do PME;</a:t>
            </a:r>
          </a:p>
          <a:p>
            <a:pPr marL="0" indent="0" algn="just">
              <a:buNone/>
            </a:pPr>
            <a:endParaRPr lang="pt-BR" sz="3500" dirty="0"/>
          </a:p>
          <a:p>
            <a:pPr algn="just"/>
            <a:r>
              <a:rPr lang="pt-BR" sz="3500" dirty="0"/>
              <a:t>Fortalecer formação específica para os profissionais da Educação Infantil e anos iniciais do Ensino Fundamental;</a:t>
            </a:r>
          </a:p>
          <a:p>
            <a:pPr algn="just"/>
            <a:endParaRPr lang="pt-BR" sz="3500" dirty="0"/>
          </a:p>
          <a:p>
            <a:pPr algn="just"/>
            <a:r>
              <a:rPr lang="pt-BR" sz="3500" dirty="0"/>
              <a:t>Fortalecer a estrutura proposta de gestão democrática e o regime de colaboração entre os entes federados com vistas à instituição de instrumentos perenes de acompanhamento, análise e propositura da universalização da educação básica. </a:t>
            </a:r>
          </a:p>
          <a:p>
            <a:pPr algn="just"/>
            <a:endParaRPr lang="pt-BR" sz="3500" dirty="0"/>
          </a:p>
          <a:p>
            <a:pPr algn="just"/>
            <a:r>
              <a:rPr lang="pt-BR" sz="3500" dirty="0"/>
              <a:t>Prover qualidade educacional capaz de garantir a permanência dos educandos, com a minimização da evasão escolar.</a:t>
            </a:r>
          </a:p>
          <a:p>
            <a:pPr algn="just"/>
            <a:endParaRPr lang="pt-BR" sz="3500" dirty="0"/>
          </a:p>
          <a:p>
            <a:pPr algn="just"/>
            <a:r>
              <a:rPr lang="pt-BR" sz="3500" dirty="0"/>
              <a:t>Erradicar o analfabetismo através de uma política de educação de jovens e adultos que considere também as necessidades do mercado de trabalho.</a:t>
            </a:r>
          </a:p>
          <a:p>
            <a:pPr algn="just"/>
            <a:endParaRPr lang="pt-BR" sz="3500" dirty="0"/>
          </a:p>
          <a:p>
            <a:endParaRPr lang="pt-BR" sz="35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253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t-BR" dirty="0"/>
              <a:t>Histórico do Processo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68760"/>
            <a:ext cx="8280920" cy="5112568"/>
          </a:xfrm>
        </p:spPr>
        <p:txBody>
          <a:bodyPr>
            <a:normAutofit/>
          </a:bodyPr>
          <a:lstStyle/>
          <a:p>
            <a:r>
              <a:rPr lang="pt-BR" sz="1600" b="1" dirty="0"/>
              <a:t>2008 </a:t>
            </a:r>
            <a:r>
              <a:rPr lang="pt-BR" sz="1600" dirty="0"/>
              <a:t>– Processo participativo da Sociedade Civil e da Gestão Municipal  através de Audiências Públicas para construção do PME convocada pela Secretaria Municipal de Educação.</a:t>
            </a:r>
          </a:p>
          <a:p>
            <a:r>
              <a:rPr lang="pt-BR" sz="1600" b="1" dirty="0"/>
              <a:t>2010 - </a:t>
            </a:r>
            <a:r>
              <a:rPr lang="pt-BR" sz="1600" dirty="0"/>
              <a:t>Processo de elaboração do PME – foram realizadas mais de 2000 atividades para o processo de elaboração do PME</a:t>
            </a:r>
          </a:p>
          <a:p>
            <a:r>
              <a:rPr lang="pt-BR" sz="1600" b="1" dirty="0"/>
              <a:t>2010 - </a:t>
            </a:r>
            <a:r>
              <a:rPr lang="pt-BR" sz="1600" dirty="0"/>
              <a:t>Conferência Nacional de Educação (CONAE 2010) Na etapa municipal  em  São Paulo participaram cerca de 1.500 pessoas e foram elaboradas 866 propostas.</a:t>
            </a:r>
          </a:p>
          <a:p>
            <a:r>
              <a:rPr lang="pt-BR" sz="1600" b="1" dirty="0"/>
              <a:t>2012 -</a:t>
            </a:r>
            <a:r>
              <a:rPr lang="pt-BR" sz="1600" dirty="0"/>
              <a:t> Gestão Municipal encaminhou propostas sistematizadas para a  Câmara dos Vereadores, como o PL 415/2012</a:t>
            </a:r>
          </a:p>
          <a:p>
            <a:r>
              <a:rPr lang="pt-BR" sz="1600" b="1" dirty="0"/>
              <a:t>2013 –</a:t>
            </a:r>
            <a:r>
              <a:rPr lang="pt-BR" sz="1600" dirty="0"/>
              <a:t> Comissão de Administração Publica realizou audiências públicas e aprovou um Substitutivo ao PL</a:t>
            </a:r>
          </a:p>
          <a:p>
            <a:r>
              <a:rPr lang="pt-BR" sz="1600" b="1" dirty="0"/>
              <a:t>2014 –</a:t>
            </a:r>
            <a:r>
              <a:rPr lang="pt-BR" sz="1600" dirty="0"/>
              <a:t> Comissão de Educação, Cultura e Esporte realizou 6 audiências públicas e apresentou Substitutivo aprovado pela Comissão de Educação, Cultura e Esporte em 26/11/2014</a:t>
            </a:r>
          </a:p>
          <a:p>
            <a:r>
              <a:rPr lang="pt-BR" sz="1600" b="1" dirty="0"/>
              <a:t>2015 –</a:t>
            </a:r>
            <a:r>
              <a:rPr lang="pt-BR" sz="1600" dirty="0"/>
              <a:t> Comissão de Finanças e Orçamento realizou 3 audiências públicas e aprovou substitutivo em junho de 2015.</a:t>
            </a:r>
          </a:p>
          <a:p>
            <a:r>
              <a:rPr lang="pt-BR" sz="1600" b="1" dirty="0"/>
              <a:t>2015</a:t>
            </a:r>
            <a:r>
              <a:rPr lang="pt-BR" sz="1600" dirty="0"/>
              <a:t> – Substitutivo da Comissão de Finanças e Orçamento aprovado em 1ª votação em 11/08/2015.</a:t>
            </a:r>
          </a:p>
          <a:p>
            <a:r>
              <a:rPr lang="pt-BR" sz="1600" b="1" dirty="0"/>
              <a:t>2015</a:t>
            </a:r>
            <a:r>
              <a:rPr lang="pt-BR" sz="1600" dirty="0"/>
              <a:t> – Substitutivo apresentado pela Liderança de Governo na Câmara Municipal de São Paulo, aprovado com incorporação de emendas das bancadas ao texto em 25/08/2015.</a:t>
            </a:r>
            <a:endParaRPr lang="pt-BR" dirty="0"/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45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dirty="0"/>
              <a:t>Metas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80920" cy="4968552"/>
          </a:xfrm>
        </p:spPr>
        <p:txBody>
          <a:bodyPr>
            <a:normAutofit/>
          </a:bodyPr>
          <a:lstStyle/>
          <a:p>
            <a:r>
              <a:rPr lang="pt-BR" sz="2000" b="1" dirty="0"/>
              <a:t>Meta 1 </a:t>
            </a:r>
            <a:r>
              <a:rPr lang="pt-BR" sz="2000" dirty="0"/>
              <a:t>– Investimento em Educação</a:t>
            </a:r>
          </a:p>
          <a:p>
            <a:r>
              <a:rPr lang="pt-BR" sz="2000" b="1" dirty="0"/>
              <a:t>Meta 2</a:t>
            </a:r>
            <a:r>
              <a:rPr lang="pt-BR" sz="2000" dirty="0"/>
              <a:t> – Relação Educando/Educador</a:t>
            </a:r>
          </a:p>
          <a:p>
            <a:r>
              <a:rPr lang="pt-BR" sz="2000" b="1" dirty="0"/>
              <a:t>Meta 3</a:t>
            </a:r>
            <a:r>
              <a:rPr lang="pt-BR" sz="2000" dirty="0"/>
              <a:t> – Qualidade da Educação Básica</a:t>
            </a:r>
          </a:p>
          <a:p>
            <a:r>
              <a:rPr lang="pt-BR" sz="2000" b="1" dirty="0"/>
              <a:t>Meta 4</a:t>
            </a:r>
            <a:r>
              <a:rPr lang="pt-BR" sz="2000" dirty="0"/>
              <a:t> – Valorização dos Profissionais da Educação</a:t>
            </a:r>
          </a:p>
          <a:p>
            <a:r>
              <a:rPr lang="pt-BR" sz="2000" b="1" dirty="0"/>
              <a:t>Meta 5</a:t>
            </a:r>
            <a:r>
              <a:rPr lang="pt-BR" sz="2000" dirty="0"/>
              <a:t> – Universalização do Atendimento na Educação Infantil</a:t>
            </a:r>
          </a:p>
          <a:p>
            <a:r>
              <a:rPr lang="pt-BR" sz="2000" b="1" dirty="0"/>
              <a:t>Meta 6</a:t>
            </a:r>
            <a:r>
              <a:rPr lang="pt-BR" sz="2000" dirty="0"/>
              <a:t> – Universalização do Atendimento no Ensino Fundamental (9 anos)</a:t>
            </a:r>
          </a:p>
          <a:p>
            <a:r>
              <a:rPr lang="pt-BR" sz="2000" b="1" dirty="0"/>
              <a:t>Meta 7</a:t>
            </a:r>
            <a:r>
              <a:rPr lang="pt-BR" sz="2000" dirty="0"/>
              <a:t> – Universalização do Atendimento no Ensino Médio</a:t>
            </a:r>
          </a:p>
          <a:p>
            <a:r>
              <a:rPr lang="pt-BR" sz="2000" b="1" dirty="0"/>
              <a:t>Meta 8</a:t>
            </a:r>
            <a:r>
              <a:rPr lang="pt-BR" sz="2000" dirty="0"/>
              <a:t> – Universalização do Atendimento na Educação Especial</a:t>
            </a:r>
          </a:p>
          <a:p>
            <a:r>
              <a:rPr lang="pt-BR" sz="2000" b="1" dirty="0"/>
              <a:t>Meta 9 </a:t>
            </a:r>
            <a:r>
              <a:rPr lang="pt-BR" sz="2000" dirty="0"/>
              <a:t>– Educação Integral em Tempo Integral</a:t>
            </a:r>
          </a:p>
          <a:p>
            <a:r>
              <a:rPr lang="pt-BR" sz="2000" b="1" dirty="0"/>
              <a:t>Meta 10 </a:t>
            </a:r>
            <a:r>
              <a:rPr lang="pt-BR" sz="2000" dirty="0"/>
              <a:t>– Superação do Analfabetismo</a:t>
            </a:r>
          </a:p>
          <a:p>
            <a:r>
              <a:rPr lang="pt-BR" sz="2000" b="1" dirty="0"/>
              <a:t>Meta 11 </a:t>
            </a:r>
            <a:r>
              <a:rPr lang="pt-BR" sz="2000" dirty="0"/>
              <a:t>– Expansão do Ensino Superior</a:t>
            </a:r>
          </a:p>
          <a:p>
            <a:r>
              <a:rPr lang="pt-BR" sz="2000" b="1" dirty="0"/>
              <a:t>Meta 12 </a:t>
            </a:r>
            <a:r>
              <a:rPr lang="pt-BR" sz="2000" dirty="0"/>
              <a:t>– Efetivação da Gestão Democrática</a:t>
            </a:r>
          </a:p>
          <a:p>
            <a:r>
              <a:rPr lang="pt-BR" sz="2000" b="1" dirty="0"/>
              <a:t>Meta 13 </a:t>
            </a:r>
            <a:r>
              <a:rPr lang="pt-BR" sz="2000" dirty="0"/>
              <a:t>– Elaboração de Planos Regionais de Educação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5079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Avanços  Propostos no Plano Municipal de Educação – PME – São Paulo-SP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b="1" dirty="0"/>
              <a:t>Investimento em Educação- </a:t>
            </a:r>
            <a:r>
              <a:rPr lang="pt-BR" sz="1800" dirty="0"/>
              <a:t>O município de São Paulo que já investia 31%, entre MDE e Educação Inclusiva, aumenta ainda mais a proposta de investimento para 33%</a:t>
            </a:r>
          </a:p>
          <a:p>
            <a:pPr mar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r>
              <a:rPr lang="pt-BR" sz="1800" b="1" dirty="0"/>
              <a:t>Relação Educando/Educador – </a:t>
            </a:r>
            <a:r>
              <a:rPr lang="pt-BR" sz="1800" dirty="0"/>
              <a:t>O PME avança na redução do quantitativo Educando/Educador por sala de aula entre 15% e 20% nos anos pré-escolares e no ciclo de alfabetização, além de garantir diminuições significativas nos demais ciclos e modalidades do Ensino Fundamental. O PME também aponta para essas reduções para os 3(três) primeiros anos da Educação Infantil assim que superada a grande meta de atendimento àquela demanda.</a:t>
            </a:r>
          </a:p>
          <a:p>
            <a:pPr marL="0" indent="0" algn="just">
              <a:buNone/>
            </a:pPr>
            <a:endParaRPr lang="pt-BR" sz="1800" b="1" dirty="0"/>
          </a:p>
          <a:p>
            <a:pPr marL="0" indent="0" algn="just">
              <a:buNone/>
            </a:pPr>
            <a:r>
              <a:rPr lang="pt-BR" sz="1800" b="1" dirty="0"/>
              <a:t>Qualidade da Educação – </a:t>
            </a:r>
            <a:r>
              <a:rPr lang="pt-BR" sz="1800" dirty="0"/>
              <a:t>O PME implica na instituição de vários instrumentos voltados a qualificar a Educação no município, em especial – ampliar a gestão democrática através dos </a:t>
            </a:r>
            <a:r>
              <a:rPr lang="pt-BR" sz="1800" dirty="0" err="1"/>
              <a:t>CRECE’s</a:t>
            </a:r>
            <a:r>
              <a:rPr lang="pt-BR" sz="1800" dirty="0"/>
              <a:t> (Conselhos Regionais dos Conselhos Escolares), - na construção de padrões e indicadores da Educação Básica, - apoio técnico e financeiro para aumentar a autonomia das unidades escolares em especial instituição de políticas de combate à violência, de formação das comunidades escolares e formação continuada aos profissionais do Magistério.</a:t>
            </a:r>
          </a:p>
          <a:p>
            <a:pPr marL="0" indent="0" algn="just">
              <a:buNone/>
            </a:pPr>
            <a:endParaRPr lang="pt-BR" sz="1800" b="1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95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Avanços  Propostos  no Plano Municipal de Educação – PME – São Paulo-SP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5112568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pt-BR" sz="2200" b="1" dirty="0">
                <a:solidFill>
                  <a:prstClr val="black"/>
                </a:solidFill>
              </a:rPr>
              <a:t>Valorização dos Educadores - </a:t>
            </a:r>
            <a:r>
              <a:rPr lang="pt-BR" sz="2200" dirty="0">
                <a:solidFill>
                  <a:prstClr val="black"/>
                </a:solidFill>
              </a:rPr>
              <a:t>Garantia expressa da manutenção e ampliação dos direitos dos profissionais da Educação, em especial, através da efetivação da lei federal nº 11.738/08 que regulamenta a jornada docente. Estimular a graduação, pós graduação, lato e stricto sensu aos Educadores.</a:t>
            </a:r>
          </a:p>
          <a:p>
            <a:pPr marL="0" lvl="0" indent="0" algn="just">
              <a:buNone/>
            </a:pPr>
            <a:endParaRPr lang="pt-BR" sz="22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pt-BR" sz="2200" b="1" dirty="0">
                <a:solidFill>
                  <a:prstClr val="black"/>
                </a:solidFill>
              </a:rPr>
              <a:t>Universalização da Educação Infantil – </a:t>
            </a:r>
            <a:r>
              <a:rPr lang="pt-BR" sz="2200" dirty="0">
                <a:solidFill>
                  <a:prstClr val="black"/>
                </a:solidFill>
              </a:rPr>
              <a:t>O PNE (Plano Nacional de Educação) se propõe a ofertar vagas para as crianças de 0 a 3 anos e 11 meses equivalente a 50% do total de crianças na vigência da década. O PME paulistano propõe a universalização do atendimento a essa demanda.</a:t>
            </a:r>
          </a:p>
          <a:p>
            <a:pPr marL="0" lvl="0" indent="0" algn="just">
              <a:buNone/>
            </a:pPr>
            <a:endParaRPr lang="pt-BR" sz="22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pt-BR" sz="2200" b="1" dirty="0">
                <a:solidFill>
                  <a:prstClr val="black"/>
                </a:solidFill>
              </a:rPr>
              <a:t>Fórum Municipal de Educação - </a:t>
            </a:r>
            <a:r>
              <a:rPr lang="pt-BR" sz="2200" dirty="0">
                <a:solidFill>
                  <a:prstClr val="black"/>
                </a:solidFill>
              </a:rPr>
              <a:t> O PME fortalece o Fórum Municipal de Educação garantindo protagonismo para mais de 90 entidades da sociedade civil e sindicatos interessados na educação paulistana.</a:t>
            </a:r>
          </a:p>
          <a:p>
            <a:pPr marL="0" lvl="0" indent="0" algn="just">
              <a:buNone/>
            </a:pPr>
            <a:endParaRPr lang="pt-BR" sz="22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pt-BR" sz="2200" b="1" dirty="0">
                <a:solidFill>
                  <a:prstClr val="black"/>
                </a:solidFill>
              </a:rPr>
              <a:t>Construção e Negociação do PME - </a:t>
            </a:r>
            <a:r>
              <a:rPr lang="pt-BR" sz="2200" dirty="0">
                <a:solidFill>
                  <a:prstClr val="black"/>
                </a:solidFill>
              </a:rPr>
              <a:t> O PME foi construído com amplo leque de participação da sociedade civil, entidades, sindicatos e setores partidários, culminando com ampla negociação na Câmara Municipal de São Paulo no dia de sua votação. Transformando o PME num instrumento de política pública da cidade de São Paulo.</a:t>
            </a:r>
            <a:endParaRPr lang="pt-BR" sz="22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54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76064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Avanços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0"/>
            <a:ext cx="8424936" cy="554461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2000" b="1" dirty="0"/>
              <a:t>Meta 1 – Investimento em Educação  </a:t>
            </a:r>
          </a:p>
          <a:p>
            <a:pPr marL="0" indent="0">
              <a:buNone/>
            </a:pPr>
            <a:r>
              <a:rPr lang="pt-BR" sz="2000" dirty="0" smtClean="0"/>
              <a:t>Em </a:t>
            </a:r>
            <a:r>
              <a:rPr lang="pt-BR" sz="2000" dirty="0"/>
              <a:t>relação  à investimentos, São Paulo mesmo estando a frente no plano nacional investindo 31% na educação, avança ainda mais com a proposta de investimentos aumentados para 33%  e, em dois anos da vigência desse plano, será implantado o Custo Aluno Qualidade Inicial  sendo progressivamente reajustado, para que em três anos  se implemente efetivamente o Custo de Aluno Qualidade – CAC, com o intuito de implementar e acompanhar  recursos  inseridos na educação.</a:t>
            </a:r>
          </a:p>
          <a:p>
            <a:pPr marL="0" indent="0">
              <a:buNone/>
            </a:pPr>
            <a:endParaRPr lang="pt-BR" sz="2000" dirty="0"/>
          </a:p>
          <a:p>
            <a:pPr marL="0" lvl="0" indent="0">
              <a:buNone/>
            </a:pPr>
            <a:r>
              <a:rPr lang="pt-BR" sz="2000" b="1" dirty="0"/>
              <a:t>Meta 2 – Relação Educando/Educador</a:t>
            </a:r>
          </a:p>
          <a:p>
            <a:pPr marL="0" lvl="0" indent="0">
              <a:buNone/>
            </a:pPr>
            <a:r>
              <a:rPr lang="pt-BR" sz="2000" dirty="0" smtClean="0"/>
              <a:t>Assegurar </a:t>
            </a:r>
            <a:r>
              <a:rPr lang="pt-BR" sz="2000" dirty="0"/>
              <a:t>uma relação educando por docente no sistema municipal de ensino que fortaleça a qualidade social da educação e as condições de trabalho dos profissionais da educação com a diminuição progressiva do número de alunos em todos os agrupamentos, por meio de levantamentos de demandas em colaboração com o Estado de São Paulo, viabilizando o melhor planejamento do atendimento da demanda efetiva, respeitando a capacidade dos equipamentos e construindo novos onde se mostrar necessário.</a:t>
            </a:r>
          </a:p>
          <a:p>
            <a:pPr marL="0" lvl="0" indent="0">
              <a:buNone/>
            </a:pPr>
            <a:endParaRPr lang="pt-BR" sz="2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904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76064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Avanços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1"/>
            <a:ext cx="8424936" cy="518457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1800" b="1" dirty="0" smtClean="0"/>
              <a:t>Meta </a:t>
            </a:r>
            <a:r>
              <a:rPr lang="pt-BR" sz="1800" b="1" dirty="0"/>
              <a:t>3 – Qualidade da Educação Básica:</a:t>
            </a:r>
            <a:endParaRPr lang="pt-BR" sz="1800" dirty="0"/>
          </a:p>
          <a:p>
            <a:pPr marL="0" lvl="0" indent="0" algn="just">
              <a:buNone/>
            </a:pPr>
            <a:r>
              <a:rPr lang="pt-BR" sz="1800" dirty="0" smtClean="0"/>
              <a:t>Visa  </a:t>
            </a:r>
            <a:r>
              <a:rPr lang="pt-BR" sz="1800" dirty="0"/>
              <a:t>desenvolver conceitos  e garantias à comunidade escolar e  a todas as pessoas  que  a ela estejam ligadas  no que  tange a construção de padrões e indicadores da educação básica, autonomia de elaboração e decisão dos  Planos Políticos Pedagógicos  das escolas, assim como a implementação da Educação em Direitos Humanos na Educação Básica enfatizando  a promoção da cidadania e  direcionando esforços para a erradicação de todas as formas de discriminação e preconceito e a garantia ao combate à violência na escola e sua causas</a:t>
            </a:r>
            <a:r>
              <a:rPr lang="pt-BR" sz="1800" dirty="0" smtClean="0"/>
              <a:t>.</a:t>
            </a:r>
          </a:p>
          <a:p>
            <a:pPr marL="0" lv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r>
              <a:rPr lang="pt-BR" sz="1800" dirty="0" smtClean="0"/>
              <a:t>Essas </a:t>
            </a:r>
            <a:r>
              <a:rPr lang="pt-BR" sz="1800" dirty="0"/>
              <a:t>ações se darão através da ampliação e fortalecimento da gestão escolar pelos </a:t>
            </a:r>
            <a:r>
              <a:rPr lang="pt-BR" sz="1800" dirty="0" err="1"/>
              <a:t>CRECE’s</a:t>
            </a:r>
            <a:r>
              <a:rPr lang="pt-BR" sz="1800" dirty="0"/>
              <a:t> (Conselhos Regionais dos Conselhos Escolares), formação contínua dos educadores para a sensibilização,  detecção de conflitos e problemas para a tomada de decisões, assim como o desenvolvimento de projetos juntamente com toda a comunidade que garanta um sistema escolar inclusivo, que crie ações específicas de combate às discriminações e que não contribua para a reprodução das desigualdades que persistem em nossa sociedade. E, também, garanta um espaço democrático, onde as diferenças não se desdobrem em desigualdades e se implementem políticas de combate às mesmas</a:t>
            </a:r>
            <a:r>
              <a:rPr lang="pt-BR" sz="1800" dirty="0" smtClean="0"/>
              <a:t>; </a:t>
            </a:r>
            <a:endParaRPr lang="pt-BR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7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612068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1800" b="1" dirty="0" smtClean="0"/>
              <a:t>Meta </a:t>
            </a:r>
            <a:r>
              <a:rPr lang="pt-BR" sz="1800" b="1" dirty="0"/>
              <a:t>4 – Valorização dos Profissionais da Educação</a:t>
            </a:r>
            <a:endParaRPr lang="pt-BR" sz="1800" dirty="0"/>
          </a:p>
          <a:p>
            <a:pPr marL="0" lvl="0" indent="0">
              <a:buNone/>
            </a:pPr>
            <a:r>
              <a:rPr lang="pt-BR" sz="1800" dirty="0" smtClean="0"/>
              <a:t>Amplia </a:t>
            </a:r>
            <a:r>
              <a:rPr lang="pt-BR" sz="1800" dirty="0"/>
              <a:t>os direitos dos profissionais da Educação, em especial através da efetivação da lei federal nº 11.738/08 para a  implementação do plano de carreira e regulamentação da jornada de trabalho para um único estabelecimento,  visa também o estímulo à graduação e pós graduação lato e stricto sensu , colaborando para sua capacitação e especialização, refletindo diretamente na elevação da qualidade de ensino na Rede</a:t>
            </a:r>
            <a:r>
              <a:rPr lang="pt-BR" sz="1800" dirty="0" smtClean="0"/>
              <a:t>.</a:t>
            </a:r>
          </a:p>
          <a:p>
            <a:pPr marL="0" lvl="0" indent="0">
              <a:buNone/>
            </a:pPr>
            <a:endParaRPr lang="pt-BR" sz="2400" dirty="0" smtClean="0"/>
          </a:p>
          <a:p>
            <a:pPr marL="0" lvl="0" indent="0">
              <a:buNone/>
            </a:pPr>
            <a:r>
              <a:rPr lang="pt-BR" sz="1800" b="1" dirty="0"/>
              <a:t>Meta 5 – Universalização do Atendimento na Educação Infantil SP único a atender toda a demanda o resto 50%</a:t>
            </a:r>
          </a:p>
          <a:p>
            <a:pPr marL="0" indent="0" algn="just">
              <a:buNone/>
            </a:pPr>
            <a:r>
              <a:rPr lang="pt-BR" sz="1800" dirty="0"/>
              <a:t>Estando à frente do proposto pelo PNE (Plano Nacional de Educação),  o PME paulistano tem como proposta  a universalização do atendimento de crianças de 0 a 3 anos e 11 meses equivalente, através de investimentos na ampliação da oferta de vagas dessa faixa etária nas redes direta, indireta e conveniada, assegurando sua qualidade. Angariar esforços para a construção  de novas unidades e  ampliação e melhoria das existentes. Para tanto, além dos recursos próprios  busca recursos junto ao programa nacional de construção e reestruturação de escolas, previsto no Plano Nacional de Educação – PNE (Lei Federal nº 13.005, de 25 de junho de 2014).</a:t>
            </a:r>
          </a:p>
          <a:p>
            <a:pPr marL="0" indent="0" algn="just">
              <a:buNone/>
            </a:pPr>
            <a:r>
              <a:rPr lang="pt-BR" sz="1800" dirty="0"/>
              <a:t>Propõe também a priorização para o atendimentos às crianças em situação de vulnerabilidade e educação especial, assim como a garantia aos povos indígenas ao acesso a matrícula em centros de educação infantil nas suas especificidades e territórios.</a:t>
            </a:r>
          </a:p>
          <a:p>
            <a:pPr marL="0" indent="0" algn="just">
              <a:buNone/>
            </a:pPr>
            <a:endParaRPr lang="pt-BR" sz="1800" dirty="0"/>
          </a:p>
          <a:p>
            <a:pPr marL="0" lvl="0" indent="0">
              <a:buNone/>
            </a:pPr>
            <a:endParaRPr lang="pt-BR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59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/>
              <a:t/>
            </a:r>
            <a:br>
              <a:rPr lang="pt-BR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20688"/>
            <a:ext cx="8208912" cy="568863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2000" b="1" dirty="0" smtClean="0"/>
              <a:t>Meta </a:t>
            </a:r>
            <a:r>
              <a:rPr lang="pt-BR" sz="2000" b="1" dirty="0"/>
              <a:t>6 – Universalização do Atendimento no Ensino Fundamental (9 anos)</a:t>
            </a:r>
          </a:p>
          <a:p>
            <a:pPr marL="0" indent="0" algn="just">
              <a:buNone/>
            </a:pPr>
            <a:r>
              <a:rPr lang="pt-BR" sz="2000" dirty="0" smtClean="0"/>
              <a:t>Fortalecer</a:t>
            </a:r>
            <a:r>
              <a:rPr lang="pt-BR" sz="2000" dirty="0"/>
              <a:t>, promover e garantir  a construção do Regime de Colaboração com a União e o Estado de São Paulo,  em colaboração com as famílias e  órgãos públicos  pertinentes, estabelecendo às crianças, ao jovens e adolescentes inseridos na comunidade escolar, a garantia do direito à aprendizagem, condições adequadas em  um ambiente saudável, seguro e livre de discriminação e preconceitos  e violência na escola, assegurado através de uma rede de proteção e implementando politicas de prevenção à evasão escolar e, consequentemente, o sucesso escolar. Visa também a ampliação dos espaços escolares articulados à comunidade e com instituições e movimentos culturais levando o educando a  permear por esses espaços, tornando a escola polos de criação e difusão cultural, chamando pais e responsáveis a acompanhar as atividades desenvolvidas por seus filhos estreitando as relações entre escolas e famílias. Por este postulado, e devido sua importância e fragilidade, é colocado também o atendimento às comunidades indígenas em suas respectivas comunidades, respeitando suas especificidades e não mais deslocando as crianças para núcleos específicos.</a:t>
            </a:r>
          </a:p>
          <a:p>
            <a:pPr marL="0" lvl="0" indent="0" algn="just">
              <a:buNone/>
            </a:pPr>
            <a:endParaRPr lang="pt-BR" sz="2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B25AD-ECD6-4EB4-BAA7-FFC1F6B45AB2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703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2632</TotalTime>
  <Words>3034</Words>
  <Application>Microsoft Office PowerPoint</Application>
  <PresentationFormat>Apresentação na tela (4:3)</PresentationFormat>
  <Paragraphs>373</Paragraphs>
  <Slides>17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  Plano Municipal de Educação </vt:lpstr>
      <vt:lpstr>Histórico do Processo </vt:lpstr>
      <vt:lpstr>Metas </vt:lpstr>
      <vt:lpstr>Avanços  Propostos no Plano Municipal de Educação – PME – São Paulo-SP</vt:lpstr>
      <vt:lpstr>Avanços  Propostos  no Plano Municipal de Educação – PME – São Paulo-SP</vt:lpstr>
      <vt:lpstr>Avanços</vt:lpstr>
      <vt:lpstr>Avanços</vt:lpstr>
      <vt:lpstr>Apresentação do PowerPoint</vt:lpstr>
      <vt:lpstr> </vt:lpstr>
      <vt:lpstr> </vt:lpstr>
      <vt:lpstr> </vt:lpstr>
      <vt:lpstr> </vt:lpstr>
      <vt:lpstr>Apresentação do PowerPoint</vt:lpstr>
      <vt:lpstr>Apresentação do PowerPoint</vt:lpstr>
      <vt:lpstr>EVOLUÇÃO DEMOGRÁFICA ATÉ 2030</vt:lpstr>
      <vt:lpstr>EVOLUÇÃO DEMOGRÁFICA ATÉ 2030</vt:lpstr>
      <vt:lpstr>Encaminhamentos levantados pelo FME em 2016 para cumprimento do PME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Municipal de Educação</dc:title>
  <dc:creator>Administrador</dc:creator>
  <cp:lastModifiedBy>Maria Claudia</cp:lastModifiedBy>
  <cp:revision>127</cp:revision>
  <cp:lastPrinted>2015-09-08T14:11:34Z</cp:lastPrinted>
  <dcterms:created xsi:type="dcterms:W3CDTF">2015-06-08T15:04:10Z</dcterms:created>
  <dcterms:modified xsi:type="dcterms:W3CDTF">2018-05-15T15:55:41Z</dcterms:modified>
</cp:coreProperties>
</file>