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6"/>
  </p:notesMasterIdLst>
  <p:sldIdLst>
    <p:sldId id="265" r:id="rId2"/>
    <p:sldId id="293" r:id="rId3"/>
    <p:sldId id="278" r:id="rId4"/>
    <p:sldId id="280" r:id="rId5"/>
    <p:sldId id="296" r:id="rId6"/>
    <p:sldId id="282" r:id="rId7"/>
    <p:sldId id="284" r:id="rId8"/>
    <p:sldId id="285" r:id="rId9"/>
    <p:sldId id="286" r:id="rId10"/>
    <p:sldId id="287" r:id="rId11"/>
    <p:sldId id="291" r:id="rId12"/>
    <p:sldId id="288" r:id="rId13"/>
    <p:sldId id="289" r:id="rId14"/>
    <p:sldId id="290" r:id="rId15"/>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Estilo Claro 2 - Ênfas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Estilo Claro 2 - Ênfase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8799B23B-EC83-4686-B30A-512413B5E67A}" styleName="Estilo Claro 3 - Ênfase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FECB4D8-DB02-4DC6-A0A2-4F2EBAE1DC90}" styleName="Estilo Médio 1 - Ênfase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ABFCF23-3B69-468F-B69F-88F6DE6A72F2}" styleName="Estilo Médio 1 - Ênfase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0" y="-90"/>
      </p:cViewPr>
      <p:guideLst>
        <p:guide orient="horz" pos="2160"/>
        <p:guide pos="2880"/>
      </p:guideLst>
    </p:cSldViewPr>
  </p:slideViewPr>
  <p:notesTextViewPr>
    <p:cViewPr>
      <p:scale>
        <a:sx n="1" d="1"/>
        <a:sy n="1" d="1"/>
      </p:scale>
      <p:origin x="0" y="0"/>
    </p:cViewPr>
  </p:notesTextViewPr>
  <p:sorterViewPr>
    <p:cViewPr>
      <p:scale>
        <a:sx n="100" d="100"/>
        <a:sy n="100" d="100"/>
      </p:scale>
      <p:origin x="0" y="5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dirty="0"/>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914AE9-7940-4BAD-8EC9-9589BC40AD2E}" type="datetimeFigureOut">
              <a:rPr lang="pt-BR" smtClean="0"/>
              <a:pPr/>
              <a:t>15/05/2018</a:t>
            </a:fld>
            <a:endParaRPr lang="pt-BR" dirty="0"/>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dirty="0"/>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dirty="0"/>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82CB29D-7BB8-40B0-8497-903F279FF9C8}" type="slidenum">
              <a:rPr lang="pt-BR" smtClean="0"/>
              <a:pPr/>
              <a:t>‹nº›</a:t>
            </a:fld>
            <a:endParaRPr lang="pt-BR" dirty="0"/>
          </a:p>
        </p:txBody>
      </p:sp>
    </p:spTree>
    <p:extLst>
      <p:ext uri="{BB962C8B-B14F-4D97-AF65-F5344CB8AC3E}">
        <p14:creationId xmlns:p14="http://schemas.microsoft.com/office/powerpoint/2010/main" val="1820941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a:t>Clique para editar o título mestre</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C812FC99-A978-4832-A6A6-D54043E0A61E}" type="datetime1">
              <a:rPr lang="pt-BR" smtClean="0"/>
              <a:pPr/>
              <a:t>15/05/2018</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EF086102-7CF2-4216-96BD-C3B2E398A27A}" type="slidenum">
              <a:rPr lang="pt-BR" smtClean="0"/>
              <a:pPr/>
              <a:t>‹nº›</a:t>
            </a:fld>
            <a:endParaRPr lang="pt-BR" dirty="0"/>
          </a:p>
        </p:txBody>
      </p:sp>
    </p:spTree>
    <p:extLst>
      <p:ext uri="{BB962C8B-B14F-4D97-AF65-F5344CB8AC3E}">
        <p14:creationId xmlns:p14="http://schemas.microsoft.com/office/powerpoint/2010/main" val="385362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8B132F3D-4F4E-43ED-B58E-921F2CC8C15A}" type="datetime1">
              <a:rPr lang="pt-BR" smtClean="0"/>
              <a:pPr/>
              <a:t>15/05/2018</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EF086102-7CF2-4216-96BD-C3B2E398A27A}" type="slidenum">
              <a:rPr lang="pt-BR" smtClean="0"/>
              <a:pPr/>
              <a:t>‹nº›</a:t>
            </a:fld>
            <a:endParaRPr lang="pt-BR" dirty="0"/>
          </a:p>
        </p:txBody>
      </p:sp>
    </p:spTree>
    <p:extLst>
      <p:ext uri="{BB962C8B-B14F-4D97-AF65-F5344CB8AC3E}">
        <p14:creationId xmlns:p14="http://schemas.microsoft.com/office/powerpoint/2010/main" val="4030399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72CD5BC4-52B0-4357-BEF1-C23124CF94F2}" type="datetime1">
              <a:rPr lang="pt-BR" smtClean="0"/>
              <a:pPr/>
              <a:t>15/05/2018</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EF086102-7CF2-4216-96BD-C3B2E398A27A}" type="slidenum">
              <a:rPr lang="pt-BR" smtClean="0"/>
              <a:pPr/>
              <a:t>‹nº›</a:t>
            </a:fld>
            <a:endParaRPr lang="pt-BR" dirty="0"/>
          </a:p>
        </p:txBody>
      </p:sp>
    </p:spTree>
    <p:extLst>
      <p:ext uri="{BB962C8B-B14F-4D97-AF65-F5344CB8AC3E}">
        <p14:creationId xmlns:p14="http://schemas.microsoft.com/office/powerpoint/2010/main" val="3326334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2ABBBCA4-E41F-4A11-AF57-2608FCE5B858}" type="datetime1">
              <a:rPr lang="pt-BR" smtClean="0"/>
              <a:pPr/>
              <a:t>15/05/2018</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EF086102-7CF2-4216-96BD-C3B2E398A27A}" type="slidenum">
              <a:rPr lang="pt-BR" smtClean="0"/>
              <a:pPr/>
              <a:t>‹nº›</a:t>
            </a:fld>
            <a:endParaRPr lang="pt-BR" dirty="0"/>
          </a:p>
        </p:txBody>
      </p:sp>
    </p:spTree>
    <p:extLst>
      <p:ext uri="{BB962C8B-B14F-4D97-AF65-F5344CB8AC3E}">
        <p14:creationId xmlns:p14="http://schemas.microsoft.com/office/powerpoint/2010/main" val="1454383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a:t>Clique para editar o título mestre</a:t>
            </a: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Espaço Reservado para Data 3"/>
          <p:cNvSpPr>
            <a:spLocks noGrp="1"/>
          </p:cNvSpPr>
          <p:nvPr>
            <p:ph type="dt" sz="half" idx="10"/>
          </p:nvPr>
        </p:nvSpPr>
        <p:spPr/>
        <p:txBody>
          <a:bodyPr/>
          <a:lstStyle/>
          <a:p>
            <a:fld id="{12F86DF7-6572-4EE6-AD01-A696E91B8045}" type="datetime1">
              <a:rPr lang="pt-BR" smtClean="0"/>
              <a:pPr/>
              <a:t>15/05/2018</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EF086102-7CF2-4216-96BD-C3B2E398A27A}" type="slidenum">
              <a:rPr lang="pt-BR" smtClean="0"/>
              <a:pPr/>
              <a:t>‹nº›</a:t>
            </a:fld>
            <a:endParaRPr lang="pt-BR" dirty="0"/>
          </a:p>
        </p:txBody>
      </p:sp>
    </p:spTree>
    <p:extLst>
      <p:ext uri="{BB962C8B-B14F-4D97-AF65-F5344CB8AC3E}">
        <p14:creationId xmlns:p14="http://schemas.microsoft.com/office/powerpoint/2010/main" val="129104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5BBE5B9A-C75C-4A5A-9217-0901496D8F09}" type="datetime1">
              <a:rPr lang="pt-BR" smtClean="0"/>
              <a:pPr/>
              <a:t>15/05/2018</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EF086102-7CF2-4216-96BD-C3B2E398A27A}" type="slidenum">
              <a:rPr lang="pt-BR" smtClean="0"/>
              <a:pPr/>
              <a:t>‹nº›</a:t>
            </a:fld>
            <a:endParaRPr lang="pt-BR" dirty="0"/>
          </a:p>
        </p:txBody>
      </p:sp>
    </p:spTree>
    <p:extLst>
      <p:ext uri="{BB962C8B-B14F-4D97-AF65-F5344CB8AC3E}">
        <p14:creationId xmlns:p14="http://schemas.microsoft.com/office/powerpoint/2010/main" val="34267117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título mestre</a:t>
            </a: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DEFD6029-3311-44FE-8077-65EAA1D4C4DF}" type="datetime1">
              <a:rPr lang="pt-BR" smtClean="0"/>
              <a:pPr/>
              <a:t>15/05/2018</a:t>
            </a:fld>
            <a:endParaRPr lang="pt-BR" dirty="0"/>
          </a:p>
        </p:txBody>
      </p:sp>
      <p:sp>
        <p:nvSpPr>
          <p:cNvPr id="8" name="Espaço Reservado para Rodapé 7"/>
          <p:cNvSpPr>
            <a:spLocks noGrp="1"/>
          </p:cNvSpPr>
          <p:nvPr>
            <p:ph type="ftr" sz="quarter" idx="11"/>
          </p:nvPr>
        </p:nvSpPr>
        <p:spPr/>
        <p:txBody>
          <a:bodyPr/>
          <a:lstStyle/>
          <a:p>
            <a:endParaRPr lang="pt-BR" dirty="0"/>
          </a:p>
        </p:txBody>
      </p:sp>
      <p:sp>
        <p:nvSpPr>
          <p:cNvPr id="9" name="Espaço Reservado para Número de Slide 8"/>
          <p:cNvSpPr>
            <a:spLocks noGrp="1"/>
          </p:cNvSpPr>
          <p:nvPr>
            <p:ph type="sldNum" sz="quarter" idx="12"/>
          </p:nvPr>
        </p:nvSpPr>
        <p:spPr/>
        <p:txBody>
          <a:bodyPr/>
          <a:lstStyle/>
          <a:p>
            <a:fld id="{EF086102-7CF2-4216-96BD-C3B2E398A27A}" type="slidenum">
              <a:rPr lang="pt-BR" smtClean="0"/>
              <a:pPr/>
              <a:t>‹nº›</a:t>
            </a:fld>
            <a:endParaRPr lang="pt-BR" dirty="0"/>
          </a:p>
        </p:txBody>
      </p:sp>
    </p:spTree>
    <p:extLst>
      <p:ext uri="{BB962C8B-B14F-4D97-AF65-F5344CB8AC3E}">
        <p14:creationId xmlns:p14="http://schemas.microsoft.com/office/powerpoint/2010/main" val="1223346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3112B5A3-9EEA-4CE6-BBCC-7D390224422C}" type="datetime1">
              <a:rPr lang="pt-BR" smtClean="0"/>
              <a:pPr/>
              <a:t>15/05/2018</a:t>
            </a:fld>
            <a:endParaRPr lang="pt-BR" dirty="0"/>
          </a:p>
        </p:txBody>
      </p:sp>
      <p:sp>
        <p:nvSpPr>
          <p:cNvPr id="4" name="Espaço Reservado para Rodapé 3"/>
          <p:cNvSpPr>
            <a:spLocks noGrp="1"/>
          </p:cNvSpPr>
          <p:nvPr>
            <p:ph type="ftr" sz="quarter" idx="11"/>
          </p:nvPr>
        </p:nvSpPr>
        <p:spPr/>
        <p:txBody>
          <a:bodyPr/>
          <a:lstStyle/>
          <a:p>
            <a:endParaRPr lang="pt-BR" dirty="0"/>
          </a:p>
        </p:txBody>
      </p:sp>
      <p:sp>
        <p:nvSpPr>
          <p:cNvPr id="5" name="Espaço Reservado para Número de Slide 4"/>
          <p:cNvSpPr>
            <a:spLocks noGrp="1"/>
          </p:cNvSpPr>
          <p:nvPr>
            <p:ph type="sldNum" sz="quarter" idx="12"/>
          </p:nvPr>
        </p:nvSpPr>
        <p:spPr/>
        <p:txBody>
          <a:bodyPr/>
          <a:lstStyle/>
          <a:p>
            <a:fld id="{EF086102-7CF2-4216-96BD-C3B2E398A27A}" type="slidenum">
              <a:rPr lang="pt-BR" smtClean="0"/>
              <a:pPr/>
              <a:t>‹nº›</a:t>
            </a:fld>
            <a:endParaRPr lang="pt-BR" dirty="0"/>
          </a:p>
        </p:txBody>
      </p:sp>
    </p:spTree>
    <p:extLst>
      <p:ext uri="{BB962C8B-B14F-4D97-AF65-F5344CB8AC3E}">
        <p14:creationId xmlns:p14="http://schemas.microsoft.com/office/powerpoint/2010/main" val="919076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42DA8FDF-DE24-4F70-A75C-73C9D85993DB}" type="datetime1">
              <a:rPr lang="pt-BR" smtClean="0"/>
              <a:pPr/>
              <a:t>15/05/2018</a:t>
            </a:fld>
            <a:endParaRPr lang="pt-BR" dirty="0"/>
          </a:p>
        </p:txBody>
      </p:sp>
      <p:sp>
        <p:nvSpPr>
          <p:cNvPr id="3" name="Espaço Reservado para Rodapé 2"/>
          <p:cNvSpPr>
            <a:spLocks noGrp="1"/>
          </p:cNvSpPr>
          <p:nvPr>
            <p:ph type="ftr" sz="quarter" idx="11"/>
          </p:nvPr>
        </p:nvSpPr>
        <p:spPr/>
        <p:txBody>
          <a:bodyPr/>
          <a:lstStyle/>
          <a:p>
            <a:endParaRPr lang="pt-BR" dirty="0"/>
          </a:p>
        </p:txBody>
      </p:sp>
      <p:sp>
        <p:nvSpPr>
          <p:cNvPr id="4" name="Espaço Reservado para Número de Slide 3"/>
          <p:cNvSpPr>
            <a:spLocks noGrp="1"/>
          </p:cNvSpPr>
          <p:nvPr>
            <p:ph type="sldNum" sz="quarter" idx="12"/>
          </p:nvPr>
        </p:nvSpPr>
        <p:spPr/>
        <p:txBody>
          <a:bodyPr/>
          <a:lstStyle/>
          <a:p>
            <a:fld id="{EF086102-7CF2-4216-96BD-C3B2E398A27A}" type="slidenum">
              <a:rPr lang="pt-BR" smtClean="0"/>
              <a:pPr/>
              <a:t>‹nº›</a:t>
            </a:fld>
            <a:endParaRPr lang="pt-BR" dirty="0"/>
          </a:p>
        </p:txBody>
      </p:sp>
    </p:spTree>
    <p:extLst>
      <p:ext uri="{BB962C8B-B14F-4D97-AF65-F5344CB8AC3E}">
        <p14:creationId xmlns:p14="http://schemas.microsoft.com/office/powerpoint/2010/main" val="1751908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a:t>Clique para editar o título mestre</a:t>
            </a: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B6D0379A-8291-4BE5-956B-71EC2EF92E46}" type="datetime1">
              <a:rPr lang="pt-BR" smtClean="0"/>
              <a:pPr/>
              <a:t>15/05/2018</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EF086102-7CF2-4216-96BD-C3B2E398A27A}" type="slidenum">
              <a:rPr lang="pt-BR" smtClean="0"/>
              <a:pPr/>
              <a:t>‹nº›</a:t>
            </a:fld>
            <a:endParaRPr lang="pt-BR" dirty="0"/>
          </a:p>
        </p:txBody>
      </p:sp>
    </p:spTree>
    <p:extLst>
      <p:ext uri="{BB962C8B-B14F-4D97-AF65-F5344CB8AC3E}">
        <p14:creationId xmlns:p14="http://schemas.microsoft.com/office/powerpoint/2010/main" val="9267299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a:t>Clique para editar o título mestre</a:t>
            </a: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dirty="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4A6E402C-6005-48FD-91A1-64C73FC822A5}" type="datetime1">
              <a:rPr lang="pt-BR" smtClean="0"/>
              <a:pPr/>
              <a:t>15/05/2018</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EF086102-7CF2-4216-96BD-C3B2E398A27A}" type="slidenum">
              <a:rPr lang="pt-BR" smtClean="0"/>
              <a:pPr/>
              <a:t>‹nº›</a:t>
            </a:fld>
            <a:endParaRPr lang="pt-BR" dirty="0"/>
          </a:p>
        </p:txBody>
      </p:sp>
    </p:spTree>
    <p:extLst>
      <p:ext uri="{BB962C8B-B14F-4D97-AF65-F5344CB8AC3E}">
        <p14:creationId xmlns:p14="http://schemas.microsoft.com/office/powerpoint/2010/main" val="2615718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F16EAA-8C09-46CA-B212-4495F73AE295}" type="datetime1">
              <a:rPr lang="pt-BR" smtClean="0"/>
              <a:pPr/>
              <a:t>15/05/2018</a:t>
            </a:fld>
            <a:endParaRPr lang="pt-BR" dirty="0"/>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dirty="0"/>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086102-7CF2-4216-96BD-C3B2E398A27A}" type="slidenum">
              <a:rPr lang="pt-BR" smtClean="0"/>
              <a:pPr/>
              <a:t>‹nº›</a:t>
            </a:fld>
            <a:endParaRPr lang="pt-BR" dirty="0"/>
          </a:p>
        </p:txBody>
      </p:sp>
    </p:spTree>
    <p:extLst>
      <p:ext uri="{BB962C8B-B14F-4D97-AF65-F5344CB8AC3E}">
        <p14:creationId xmlns:p14="http://schemas.microsoft.com/office/powerpoint/2010/main" val="288380406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hyperlink" Target="https://www.youtube.com/watch?v=iXWUP0rP42c" TargetMode="External"/><Relationship Id="rId3" Type="http://schemas.openxmlformats.org/officeDocument/2006/relationships/hyperlink" Target="https://www.youtube.com/watch?v=NkU_8pD4J3E" TargetMode="External"/><Relationship Id="rId7" Type="http://schemas.openxmlformats.org/officeDocument/2006/relationships/hyperlink" Target="https://www.youtube.com/watch?v=dUQ80t0JhzE" TargetMode="External"/><Relationship Id="rId2" Type="http://schemas.openxmlformats.org/officeDocument/2006/relationships/hyperlink" Target="https://www.youtube.com/watch?v=r3rocE-rtBI&amp;t=498s" TargetMode="External"/><Relationship Id="rId1" Type="http://schemas.openxmlformats.org/officeDocument/2006/relationships/slideLayout" Target="../slideLayouts/slideLayout2.xml"/><Relationship Id="rId6" Type="http://schemas.openxmlformats.org/officeDocument/2006/relationships/hyperlink" Target="https://goo.gl/forms/czyBzqIpUJYjII952" TargetMode="External"/><Relationship Id="rId5" Type="http://schemas.openxmlformats.org/officeDocument/2006/relationships/hyperlink" Target="http://www.deolhonosplanos.org.br/conae-regional-sp-criancas/" TargetMode="External"/><Relationship Id="rId4" Type="http://schemas.openxmlformats.org/officeDocument/2006/relationships/hyperlink" Target="https://docs.google.com/forms/d/e/1FAIpQLSccrjsXPas9jI9XRpogJ7JI8FElK5KduOoMkIaU6WKtw8bcKQ/viewform" TargetMode="External"/><Relationship Id="rId9" Type="http://schemas.openxmlformats.org/officeDocument/2006/relationships/hyperlink" Target="http://www.deolhonosplanos.org.br/"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ço Reservado para Conteúdo 3" descr="http://portal.sme.prefeitura.sp.gov.br/Portals/1/Images/19284.jpg"/>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332656"/>
            <a:ext cx="8640960" cy="6264696"/>
          </a:xfrm>
          <a:prstGeom prst="rect">
            <a:avLst/>
          </a:prstGeom>
          <a:noFill/>
          <a:ln>
            <a:noFill/>
          </a:ln>
        </p:spPr>
      </p:pic>
      <p:sp>
        <p:nvSpPr>
          <p:cNvPr id="2" name="Espaço Reservado para Número de Slide 1"/>
          <p:cNvSpPr>
            <a:spLocks noGrp="1"/>
          </p:cNvSpPr>
          <p:nvPr>
            <p:ph type="sldNum" sz="quarter" idx="12"/>
          </p:nvPr>
        </p:nvSpPr>
        <p:spPr/>
        <p:txBody>
          <a:bodyPr/>
          <a:lstStyle/>
          <a:p>
            <a:fld id="{EF086102-7CF2-4216-96BD-C3B2E398A27A}" type="slidenum">
              <a:rPr lang="pt-BR" smtClean="0"/>
              <a:pPr/>
              <a:t>1</a:t>
            </a:fld>
            <a:endParaRPr lang="pt-BR" dirty="0"/>
          </a:p>
        </p:txBody>
      </p:sp>
    </p:spTree>
    <p:extLst>
      <p:ext uri="{BB962C8B-B14F-4D97-AF65-F5344CB8AC3E}">
        <p14:creationId xmlns:p14="http://schemas.microsoft.com/office/powerpoint/2010/main" val="34379032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xmlns="" id="{BAE02FE2-01B3-40F2-81D4-C2383E89A99B}"/>
              </a:ext>
            </a:extLst>
          </p:cNvPr>
          <p:cNvSpPr>
            <a:spLocks noGrp="1"/>
          </p:cNvSpPr>
          <p:nvPr>
            <p:ph idx="1"/>
          </p:nvPr>
        </p:nvSpPr>
        <p:spPr>
          <a:xfrm>
            <a:off x="457200" y="260648"/>
            <a:ext cx="8291264" cy="6336703"/>
          </a:xfrm>
        </p:spPr>
        <p:txBody>
          <a:bodyPr>
            <a:noAutofit/>
          </a:bodyPr>
          <a:lstStyle/>
          <a:p>
            <a:pPr marL="0" indent="0">
              <a:buNone/>
            </a:pPr>
            <a:r>
              <a:rPr lang="pt-BR" sz="2400" b="1" dirty="0"/>
              <a:t>Art. 4º</a:t>
            </a:r>
            <a:r>
              <a:rPr lang="pt-BR" sz="2400" dirty="0"/>
              <a:t> - A metodologia deverá abordar prioritariamente os seguintes aspectos:</a:t>
            </a:r>
          </a:p>
          <a:p>
            <a:pPr marL="0" indent="0">
              <a:buNone/>
            </a:pPr>
            <a:r>
              <a:rPr lang="pt-BR" sz="2400" b="1" dirty="0"/>
              <a:t>I - Coordenação do Processo:</a:t>
            </a:r>
          </a:p>
          <a:p>
            <a:pPr marL="0" indent="0">
              <a:buNone/>
            </a:pPr>
            <a:r>
              <a:rPr lang="pt-BR" sz="2400" dirty="0"/>
              <a:t>a) previsão de um comitê regional;</a:t>
            </a:r>
          </a:p>
          <a:p>
            <a:pPr marL="0" indent="0">
              <a:buNone/>
            </a:pPr>
            <a:r>
              <a:rPr lang="pt-BR" sz="2400" dirty="0"/>
              <a:t>b) composição do comitê por setores da DRE e Supervisão Escolar em diálogo com o CRECE, com os fóruns regionais de educação, além de sindicatos e outras organizações do território;</a:t>
            </a:r>
          </a:p>
          <a:p>
            <a:pPr marL="0" indent="0">
              <a:buNone/>
            </a:pPr>
            <a:r>
              <a:rPr lang="pt-BR" sz="2400" dirty="0"/>
              <a:t>c) atribuições do comitê regional, das DREs e da SME.</a:t>
            </a:r>
          </a:p>
          <a:p>
            <a:pPr marL="0" indent="0">
              <a:buNone/>
            </a:pPr>
            <a:r>
              <a:rPr lang="pt-BR" sz="2400" b="1" dirty="0"/>
              <a:t>II - Documentos - subsídio para elaboração dos Planos:</a:t>
            </a:r>
          </a:p>
          <a:p>
            <a:pPr marL="0" indent="0">
              <a:buNone/>
            </a:pPr>
            <a:r>
              <a:rPr lang="pt-BR" sz="2400" dirty="0"/>
              <a:t>a) caderno de dados regionais;</a:t>
            </a:r>
          </a:p>
          <a:p>
            <a:pPr marL="0" indent="0">
              <a:buNone/>
            </a:pPr>
            <a:r>
              <a:rPr lang="pt-BR" sz="2400" dirty="0"/>
              <a:t>b) roteiro orientador para a realização dos encontros presenciais;</a:t>
            </a:r>
          </a:p>
          <a:p>
            <a:pPr marL="0" indent="0">
              <a:buNone/>
            </a:pPr>
            <a:r>
              <a:rPr lang="pt-BR" sz="2400" dirty="0"/>
              <a:t>c) roteiro orientador para sistematização das propostas apresentadas;</a:t>
            </a:r>
          </a:p>
          <a:p>
            <a:pPr marL="0" indent="0">
              <a:buNone/>
            </a:pPr>
            <a:r>
              <a:rPr lang="pt-BR" sz="2400" dirty="0"/>
              <a:t>d) documento orientador detalhando a estrutura básica a ser seguida pelos Planos Regionais.</a:t>
            </a:r>
          </a:p>
        </p:txBody>
      </p:sp>
      <p:sp>
        <p:nvSpPr>
          <p:cNvPr id="2" name="Espaço Reservado para Número de Slide 1"/>
          <p:cNvSpPr>
            <a:spLocks noGrp="1"/>
          </p:cNvSpPr>
          <p:nvPr>
            <p:ph type="sldNum" sz="quarter" idx="12"/>
          </p:nvPr>
        </p:nvSpPr>
        <p:spPr/>
        <p:txBody>
          <a:bodyPr/>
          <a:lstStyle/>
          <a:p>
            <a:fld id="{EF086102-7CF2-4216-96BD-C3B2E398A27A}" type="slidenum">
              <a:rPr lang="pt-BR" smtClean="0"/>
              <a:pPr/>
              <a:t>10</a:t>
            </a:fld>
            <a:endParaRPr lang="pt-BR" dirty="0"/>
          </a:p>
        </p:txBody>
      </p:sp>
    </p:spTree>
    <p:extLst>
      <p:ext uri="{BB962C8B-B14F-4D97-AF65-F5344CB8AC3E}">
        <p14:creationId xmlns:p14="http://schemas.microsoft.com/office/powerpoint/2010/main" val="35945734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xmlns="" id="{5341FDDF-1CCE-4352-8A60-762C68970A50}"/>
              </a:ext>
            </a:extLst>
          </p:cNvPr>
          <p:cNvSpPr>
            <a:spLocks noGrp="1"/>
          </p:cNvSpPr>
          <p:nvPr>
            <p:ph idx="1"/>
          </p:nvPr>
        </p:nvSpPr>
        <p:spPr>
          <a:xfrm>
            <a:off x="251520" y="332656"/>
            <a:ext cx="8640960" cy="6264695"/>
          </a:xfrm>
        </p:spPr>
        <p:txBody>
          <a:bodyPr>
            <a:noAutofit/>
          </a:bodyPr>
          <a:lstStyle/>
          <a:p>
            <a:pPr marL="0" indent="0">
              <a:buNone/>
            </a:pPr>
            <a:r>
              <a:rPr lang="pt-BR" sz="2800" b="1" dirty="0"/>
              <a:t>III - Etapas do processo participativo:</a:t>
            </a:r>
          </a:p>
          <a:p>
            <a:pPr marL="0" indent="0">
              <a:buNone/>
            </a:pPr>
            <a:endParaRPr lang="pt-BR" sz="800" dirty="0"/>
          </a:p>
          <a:p>
            <a:pPr marL="0" indent="0">
              <a:buNone/>
            </a:pPr>
            <a:r>
              <a:rPr lang="pt-BR" sz="2800" dirty="0"/>
              <a:t>a) previsão de mecanismos de participação nas Unidades Educacionais que considerem os Grêmios Estudantis, os Conselhos de Escola e as APMs;</a:t>
            </a:r>
          </a:p>
          <a:p>
            <a:pPr marL="514350" indent="-514350">
              <a:buAutoNum type="alphaLcParenR"/>
            </a:pPr>
            <a:endParaRPr lang="pt-BR" sz="800" dirty="0"/>
          </a:p>
          <a:p>
            <a:pPr marL="0" indent="0">
              <a:buNone/>
            </a:pPr>
            <a:r>
              <a:rPr lang="pt-BR" sz="2800" dirty="0"/>
              <a:t>b) previsão de mecanismos de participação tais como plenárias, conferências e assembleias envolvendo a população do território, para além da comunidade escolar;</a:t>
            </a:r>
          </a:p>
          <a:p>
            <a:pPr marL="0" indent="0">
              <a:buNone/>
            </a:pPr>
            <a:endParaRPr lang="pt-BR" sz="800" dirty="0"/>
          </a:p>
          <a:p>
            <a:pPr marL="0" indent="0">
              <a:buNone/>
            </a:pPr>
            <a:r>
              <a:rPr lang="pt-BR" sz="2800" dirty="0"/>
              <a:t>c) cronograma articulado ao Calendário escolar;</a:t>
            </a:r>
          </a:p>
          <a:p>
            <a:pPr marL="0" indent="0">
              <a:buNone/>
            </a:pPr>
            <a:endParaRPr lang="pt-BR" sz="800" dirty="0"/>
          </a:p>
          <a:p>
            <a:pPr marL="0" indent="0">
              <a:buNone/>
            </a:pPr>
            <a:r>
              <a:rPr lang="pt-BR" sz="2800" dirty="0"/>
              <a:t>d) previsão de mecanismos de consulta pública virtual;</a:t>
            </a:r>
          </a:p>
          <a:p>
            <a:pPr marL="0" indent="0">
              <a:buNone/>
            </a:pPr>
            <a:endParaRPr lang="pt-BR" sz="800" dirty="0"/>
          </a:p>
          <a:p>
            <a:pPr marL="0" indent="0">
              <a:buNone/>
            </a:pPr>
            <a:r>
              <a:rPr lang="pt-BR" sz="2800" dirty="0"/>
              <a:t>e) definição das instâncias responsáveis pela consolidação, validação e aprovação dos Planos Regionais;</a:t>
            </a:r>
          </a:p>
        </p:txBody>
      </p:sp>
      <p:sp>
        <p:nvSpPr>
          <p:cNvPr id="2" name="Espaço Reservado para Número de Slide 1"/>
          <p:cNvSpPr>
            <a:spLocks noGrp="1"/>
          </p:cNvSpPr>
          <p:nvPr>
            <p:ph type="sldNum" sz="quarter" idx="12"/>
          </p:nvPr>
        </p:nvSpPr>
        <p:spPr/>
        <p:txBody>
          <a:bodyPr/>
          <a:lstStyle/>
          <a:p>
            <a:fld id="{EF086102-7CF2-4216-96BD-C3B2E398A27A}" type="slidenum">
              <a:rPr lang="pt-BR" smtClean="0"/>
              <a:pPr/>
              <a:t>11</a:t>
            </a:fld>
            <a:endParaRPr lang="pt-BR" dirty="0"/>
          </a:p>
        </p:txBody>
      </p:sp>
    </p:spTree>
    <p:extLst>
      <p:ext uri="{BB962C8B-B14F-4D97-AF65-F5344CB8AC3E}">
        <p14:creationId xmlns:p14="http://schemas.microsoft.com/office/powerpoint/2010/main" val="30660257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4929FE78-52AB-4427-BCB9-90335F24226B}"/>
              </a:ext>
            </a:extLst>
          </p:cNvPr>
          <p:cNvSpPr>
            <a:spLocks noGrp="1"/>
          </p:cNvSpPr>
          <p:nvPr>
            <p:ph type="title"/>
          </p:nvPr>
        </p:nvSpPr>
        <p:spPr>
          <a:xfrm>
            <a:off x="457200" y="908720"/>
            <a:ext cx="8229600" cy="508918"/>
          </a:xfrm>
        </p:spPr>
        <p:txBody>
          <a:bodyPr>
            <a:normAutofit fontScale="90000"/>
          </a:bodyPr>
          <a:lstStyle/>
          <a:p>
            <a:r>
              <a:rPr lang="pt-BR" dirty="0"/>
              <a:t/>
            </a:r>
            <a:br>
              <a:rPr lang="pt-BR" dirty="0"/>
            </a:br>
            <a:endParaRPr lang="pt-BR" dirty="0"/>
          </a:p>
        </p:txBody>
      </p:sp>
      <p:sp>
        <p:nvSpPr>
          <p:cNvPr id="3" name="Espaço Reservado para Conteúdo 2">
            <a:extLst>
              <a:ext uri="{FF2B5EF4-FFF2-40B4-BE49-F238E27FC236}">
                <a16:creationId xmlns:a16="http://schemas.microsoft.com/office/drawing/2014/main" xmlns="" id="{FDE7F31F-6282-4FFE-9383-DB63D7D446F9}"/>
              </a:ext>
            </a:extLst>
          </p:cNvPr>
          <p:cNvSpPr>
            <a:spLocks noGrp="1"/>
          </p:cNvSpPr>
          <p:nvPr>
            <p:ph idx="1"/>
          </p:nvPr>
        </p:nvSpPr>
        <p:spPr>
          <a:xfrm>
            <a:off x="457200" y="260648"/>
            <a:ext cx="8229600" cy="6120680"/>
          </a:xfrm>
        </p:spPr>
        <p:txBody>
          <a:bodyPr>
            <a:normAutofit fontScale="77500" lnSpcReduction="20000"/>
          </a:bodyPr>
          <a:lstStyle/>
          <a:p>
            <a:pPr marL="0" indent="0">
              <a:buNone/>
            </a:pPr>
            <a:r>
              <a:rPr lang="pt-BR" dirty="0"/>
              <a:t>f) definição de mecanismos de encaminhamento das propostas de competência de outras instâncias que extrapolem a governabilidade regional.</a:t>
            </a:r>
          </a:p>
          <a:p>
            <a:pPr marL="0" indent="0">
              <a:buNone/>
            </a:pPr>
            <a:endParaRPr lang="pt-BR" b="1" dirty="0"/>
          </a:p>
          <a:p>
            <a:pPr marL="0" indent="0">
              <a:buNone/>
            </a:pPr>
            <a:r>
              <a:rPr lang="pt-BR" b="1" dirty="0"/>
              <a:t>IV - Comunicação e mobilização:</a:t>
            </a:r>
          </a:p>
          <a:p>
            <a:pPr marL="0" indent="0">
              <a:buNone/>
            </a:pPr>
            <a:endParaRPr lang="pt-BR" sz="1100" b="1" dirty="0"/>
          </a:p>
          <a:p>
            <a:pPr marL="0" indent="0">
              <a:buNone/>
            </a:pPr>
            <a:r>
              <a:rPr lang="pt-BR" dirty="0"/>
              <a:t>a) previsão de mecanismos de mobilização da sociedade para participação nas várias etapas previstas;</a:t>
            </a:r>
          </a:p>
          <a:p>
            <a:pPr marL="0" indent="0">
              <a:buNone/>
            </a:pPr>
            <a:r>
              <a:rPr lang="pt-BR" dirty="0"/>
              <a:t>b) divulgação dos processos, etapas e documentos nos equipamentos educacionais, bem como nas páginas eletrônicas da SME, DREs e Unidades Educacionais;</a:t>
            </a:r>
          </a:p>
          <a:p>
            <a:pPr marL="0" indent="0">
              <a:buNone/>
            </a:pPr>
            <a:r>
              <a:rPr lang="pt-BR" dirty="0"/>
              <a:t>c) previsão de ampla divulgação da versão final dos Planos Regionais visando transparência e monitoramento sistemático.</a:t>
            </a:r>
          </a:p>
          <a:p>
            <a:pPr marL="0" indent="0">
              <a:buNone/>
            </a:pPr>
            <a:endParaRPr lang="pt-BR" sz="1100" dirty="0"/>
          </a:p>
          <a:p>
            <a:pPr marL="0" indent="0">
              <a:buNone/>
            </a:pPr>
            <a:r>
              <a:rPr lang="pt-BR" b="1" dirty="0"/>
              <a:t>Art. 5º</a:t>
            </a:r>
            <a:r>
              <a:rPr lang="pt-BR" dirty="0"/>
              <a:t> - Os casos omissos ou excepcionais serão resolvidos DREs, ouvida, se necessário, a SME.</a:t>
            </a:r>
          </a:p>
          <a:p>
            <a:pPr marL="0" indent="0">
              <a:buNone/>
            </a:pPr>
            <a:r>
              <a:rPr lang="pt-BR" b="1" dirty="0"/>
              <a:t>Art. 6º</a:t>
            </a:r>
            <a:r>
              <a:rPr lang="pt-BR" dirty="0"/>
              <a:t> - Esta Portaria entrará em vigor na data de sua publicação, revogadas as disposições em contrário.</a:t>
            </a:r>
          </a:p>
          <a:p>
            <a:endParaRPr lang="pt-BR" dirty="0"/>
          </a:p>
        </p:txBody>
      </p:sp>
      <p:sp>
        <p:nvSpPr>
          <p:cNvPr id="4" name="Espaço Reservado para Número de Slide 3"/>
          <p:cNvSpPr>
            <a:spLocks noGrp="1"/>
          </p:cNvSpPr>
          <p:nvPr>
            <p:ph type="sldNum" sz="quarter" idx="12"/>
          </p:nvPr>
        </p:nvSpPr>
        <p:spPr/>
        <p:txBody>
          <a:bodyPr/>
          <a:lstStyle/>
          <a:p>
            <a:fld id="{EF086102-7CF2-4216-96BD-C3B2E398A27A}" type="slidenum">
              <a:rPr lang="pt-BR" smtClean="0"/>
              <a:pPr/>
              <a:t>12</a:t>
            </a:fld>
            <a:endParaRPr lang="pt-BR" dirty="0"/>
          </a:p>
        </p:txBody>
      </p:sp>
    </p:spTree>
    <p:extLst>
      <p:ext uri="{BB962C8B-B14F-4D97-AF65-F5344CB8AC3E}">
        <p14:creationId xmlns:p14="http://schemas.microsoft.com/office/powerpoint/2010/main" val="29222519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xmlns="" id="{19111FE4-DA23-4368-B564-9B66D4FC5C1A}"/>
              </a:ext>
            </a:extLst>
          </p:cNvPr>
          <p:cNvSpPr>
            <a:spLocks noGrp="1"/>
          </p:cNvSpPr>
          <p:nvPr>
            <p:ph idx="1"/>
          </p:nvPr>
        </p:nvSpPr>
        <p:spPr>
          <a:xfrm>
            <a:off x="395536" y="332656"/>
            <a:ext cx="8424936" cy="5904656"/>
          </a:xfrm>
        </p:spPr>
        <p:txBody>
          <a:bodyPr>
            <a:noAutofit/>
          </a:bodyPr>
          <a:lstStyle/>
          <a:p>
            <a:pPr marL="0" indent="0" algn="ctr">
              <a:buNone/>
            </a:pPr>
            <a:r>
              <a:rPr lang="pt-BR" sz="2000" dirty="0"/>
              <a:t>SUBSÍDIOS  PARA  CONSTRUÇÃO DOS PLANOS REGIONAIS</a:t>
            </a:r>
          </a:p>
          <a:p>
            <a:r>
              <a:rPr lang="pt-BR" sz="1800" dirty="0"/>
              <a:t>Histórico do  PME;</a:t>
            </a:r>
          </a:p>
          <a:p>
            <a:r>
              <a:rPr lang="pt-BR" sz="1800" dirty="0"/>
              <a:t>Síntese das discussões e processo da Rede com o PME (PME NA REDE/16);</a:t>
            </a:r>
          </a:p>
          <a:p>
            <a:r>
              <a:rPr lang="pt-BR" sz="1800" dirty="0"/>
              <a:t>Instâncias de acompanhamento e monitoramento do PME - Fórum Municipal de Educação, MEC, SME, CME, Sindicatos e Sociedade Civil</a:t>
            </a:r>
          </a:p>
          <a:p>
            <a:r>
              <a:rPr lang="pt-BR" sz="1800" dirty="0"/>
              <a:t>Linha de base com dados por DRE</a:t>
            </a:r>
          </a:p>
          <a:p>
            <a:r>
              <a:rPr lang="pt-BR" sz="1800" dirty="0"/>
              <a:t>Propostas de questões problematizadoras e transversais para desencadear o debate com as metas do PME:</a:t>
            </a:r>
          </a:p>
          <a:p>
            <a:pPr marL="514350" indent="-514350">
              <a:buAutoNum type="arabicParenR"/>
            </a:pPr>
            <a:r>
              <a:rPr lang="pt-BR" sz="1800" b="1" dirty="0"/>
              <a:t>Como a região (território da DRE) se situa perante cada meta e respectivas estratégias do Plano Municipal de Educação e como pode contribuir para seu atingir?</a:t>
            </a:r>
          </a:p>
          <a:p>
            <a:pPr marL="514350" indent="-514350">
              <a:buAutoNum type="arabicParenR"/>
            </a:pPr>
            <a:r>
              <a:rPr lang="pt-BR" sz="1800" b="1" dirty="0"/>
              <a:t>Quais  metas e respectivas estratégias devem ser estabelecidas para cada região, em consonância com as estratégias do PME?</a:t>
            </a:r>
          </a:p>
          <a:p>
            <a:r>
              <a:rPr lang="pt-BR" sz="1800" dirty="0"/>
              <a:t>Metodologia para discussões nas UEs com os alunos com a contribuição da Ação Educativa.</a:t>
            </a:r>
          </a:p>
          <a:p>
            <a:pPr marL="0" indent="0">
              <a:buNone/>
            </a:pPr>
            <a:r>
              <a:rPr lang="pt-BR" sz="1800" dirty="0"/>
              <a:t>( Compartilhando exemplos dos trabalhos realizados com os alunos  na CONAE/ ETAPA MUNICIPAL e levantamento de propostas para o PME)</a:t>
            </a:r>
          </a:p>
          <a:p>
            <a:pPr marL="0" indent="0">
              <a:buNone/>
            </a:pPr>
            <a:r>
              <a:rPr lang="pt-BR" sz="1800" dirty="0"/>
              <a:t>(Compartilhando link de exemplos de Assembleias Infantis realizado nos espaços de Educação Infantil e, ainda exemplos de Unidades de Educação Infantil que realizam os Indicadores de Qualidade da Educação Infantil com os alunos)</a:t>
            </a:r>
          </a:p>
          <a:p>
            <a:pPr marL="0" indent="0">
              <a:buNone/>
            </a:pPr>
            <a:endParaRPr lang="pt-BR" sz="2000" dirty="0"/>
          </a:p>
        </p:txBody>
      </p:sp>
      <p:sp>
        <p:nvSpPr>
          <p:cNvPr id="2" name="Espaço Reservado para Número de Slide 1"/>
          <p:cNvSpPr>
            <a:spLocks noGrp="1"/>
          </p:cNvSpPr>
          <p:nvPr>
            <p:ph type="sldNum" sz="quarter" idx="12"/>
          </p:nvPr>
        </p:nvSpPr>
        <p:spPr/>
        <p:txBody>
          <a:bodyPr/>
          <a:lstStyle/>
          <a:p>
            <a:fld id="{EF086102-7CF2-4216-96BD-C3B2E398A27A}" type="slidenum">
              <a:rPr lang="pt-BR" smtClean="0"/>
              <a:pPr/>
              <a:t>13</a:t>
            </a:fld>
            <a:endParaRPr lang="pt-BR" dirty="0"/>
          </a:p>
        </p:txBody>
      </p:sp>
    </p:spTree>
    <p:extLst>
      <p:ext uri="{BB962C8B-B14F-4D97-AF65-F5344CB8AC3E}">
        <p14:creationId xmlns:p14="http://schemas.microsoft.com/office/powerpoint/2010/main" val="19317124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9FA19F7B-1964-4DB2-8B48-C7FAF76017DC}"/>
              </a:ext>
            </a:extLst>
          </p:cNvPr>
          <p:cNvSpPr>
            <a:spLocks noGrp="1"/>
          </p:cNvSpPr>
          <p:nvPr>
            <p:ph type="title"/>
          </p:nvPr>
        </p:nvSpPr>
        <p:spPr>
          <a:xfrm>
            <a:off x="971600" y="274638"/>
            <a:ext cx="3528392" cy="634082"/>
          </a:xfrm>
        </p:spPr>
        <p:txBody>
          <a:bodyPr>
            <a:normAutofit fontScale="90000"/>
          </a:bodyPr>
          <a:lstStyle/>
          <a:p>
            <a:r>
              <a:rPr lang="pt-BR" dirty="0"/>
              <a:t/>
            </a:r>
            <a:br>
              <a:rPr lang="pt-BR" dirty="0"/>
            </a:br>
            <a:endParaRPr lang="pt-BR" dirty="0"/>
          </a:p>
        </p:txBody>
      </p:sp>
      <p:sp>
        <p:nvSpPr>
          <p:cNvPr id="3" name="Espaço Reservado para Conteúdo 2">
            <a:extLst>
              <a:ext uri="{FF2B5EF4-FFF2-40B4-BE49-F238E27FC236}">
                <a16:creationId xmlns:a16="http://schemas.microsoft.com/office/drawing/2014/main" xmlns="" id="{ED6FDB09-DC0C-4774-ADBF-1A2255C847F5}"/>
              </a:ext>
            </a:extLst>
          </p:cNvPr>
          <p:cNvSpPr>
            <a:spLocks noGrp="1"/>
          </p:cNvSpPr>
          <p:nvPr>
            <p:ph idx="1"/>
          </p:nvPr>
        </p:nvSpPr>
        <p:spPr>
          <a:xfrm>
            <a:off x="395536" y="548680"/>
            <a:ext cx="8229600" cy="5937523"/>
          </a:xfrm>
        </p:spPr>
        <p:txBody>
          <a:bodyPr>
            <a:normAutofit fontScale="25000" lnSpcReduction="20000"/>
          </a:bodyPr>
          <a:lstStyle/>
          <a:p>
            <a:r>
              <a:rPr lang="pt-BR" sz="8000" dirty="0"/>
              <a:t>Segue link: </a:t>
            </a:r>
            <a:r>
              <a:rPr lang="pt-BR" sz="8000" dirty="0">
                <a:hlinkClick r:id="rId2"/>
              </a:rPr>
              <a:t>https://www.youtube.com/watch?v=r3rocE-rtBI&amp;t=498s</a:t>
            </a:r>
            <a:endParaRPr lang="pt-BR" sz="8000" dirty="0"/>
          </a:p>
          <a:p>
            <a:r>
              <a:rPr lang="pt-BR" sz="8000" dirty="0">
                <a:hlinkClick r:id="rId3"/>
              </a:rPr>
              <a:t>https://www.youtube.com/watch?v=NkU_8pD4J3E</a:t>
            </a:r>
            <a:endParaRPr lang="pt-BR" sz="8000" dirty="0"/>
          </a:p>
          <a:p>
            <a:r>
              <a:rPr lang="pt-BR" sz="8000" b="1" dirty="0"/>
              <a:t>Guia:</a:t>
            </a:r>
            <a:r>
              <a:rPr lang="pt-BR" sz="8000" dirty="0"/>
              <a:t> </a:t>
            </a:r>
            <a:r>
              <a:rPr lang="pt-BR" sz="8000" u="sng" dirty="0">
                <a:hlinkClick r:id="rId4"/>
              </a:rPr>
              <a:t>O Direito à Participação de Crianças e Adolescentes</a:t>
            </a:r>
            <a:r>
              <a:rPr lang="pt-BR" sz="8000" dirty="0"/>
              <a:t> </a:t>
            </a:r>
            <a:br>
              <a:rPr lang="pt-BR" sz="8000" dirty="0"/>
            </a:br>
            <a:r>
              <a:rPr lang="pt-BR" sz="8000" b="1" dirty="0"/>
              <a:t>Relato de experiência</a:t>
            </a:r>
            <a:r>
              <a:rPr lang="pt-BR" sz="8000" dirty="0"/>
              <a:t>: </a:t>
            </a:r>
            <a:r>
              <a:rPr lang="pt-BR" sz="8000" u="sng" dirty="0">
                <a:hlinkClick r:id="rId5"/>
              </a:rPr>
              <a:t>Como foi a participação de crianças e adolescentes na estapa regional da Conae São Paulo</a:t>
            </a:r>
            <a:r>
              <a:rPr lang="pt-BR" sz="8000" dirty="0"/>
              <a:t/>
            </a:r>
            <a:br>
              <a:rPr lang="pt-BR" sz="8000" dirty="0"/>
            </a:br>
            <a:r>
              <a:rPr lang="pt-BR" sz="8000" b="1" dirty="0"/>
              <a:t>Jogo De Olho na Escola</a:t>
            </a:r>
            <a:r>
              <a:rPr lang="pt-BR" sz="8000" dirty="0"/>
              <a:t>: </a:t>
            </a:r>
            <a:r>
              <a:rPr lang="pt-BR" sz="8000" u="sng" dirty="0">
                <a:hlinkClick r:id="rId6"/>
              </a:rPr>
              <a:t>https://goo.gl/forms/czyBzqIpUJYjII952</a:t>
            </a:r>
            <a:r>
              <a:rPr lang="pt-BR" sz="8000" dirty="0"/>
              <a:t/>
            </a:r>
            <a:br>
              <a:rPr lang="pt-BR" sz="8000" dirty="0"/>
            </a:br>
            <a:r>
              <a:rPr lang="pt-BR" sz="8000" dirty="0">
                <a:hlinkClick r:id="rId7"/>
              </a:rPr>
              <a:t>https://www.youtube.com/watch?v=dUQ80t0JhzE</a:t>
            </a:r>
            <a:endParaRPr lang="pt-BR" sz="8000" dirty="0"/>
          </a:p>
          <a:p>
            <a:r>
              <a:rPr lang="pt-BR" sz="8000" dirty="0">
                <a:hlinkClick r:id="rId8"/>
              </a:rPr>
              <a:t>https://www.youtube.com/watch?v=iXWUP0rP42c</a:t>
            </a:r>
            <a:endParaRPr lang="pt-BR" sz="8000" dirty="0"/>
          </a:p>
          <a:p>
            <a:r>
              <a:rPr lang="pt-BR" sz="8000" dirty="0">
                <a:hlinkClick r:id="rId9"/>
              </a:rPr>
              <a:t>http://www.deolhonosplanos.org.br/</a:t>
            </a:r>
            <a:endParaRPr lang="pt-BR" sz="8000" dirty="0"/>
          </a:p>
          <a:p>
            <a:r>
              <a:rPr lang="pt-BR" sz="8000" dirty="0"/>
              <a:t>Experiência de Unidades com os Indicadores de Qualidade da Educação Infantil – EMEI BARÃO DO RIO  </a:t>
            </a:r>
            <a:r>
              <a:rPr lang="pt-BR" sz="8000" dirty="0" err="1"/>
              <a:t>BRANCOhttps</a:t>
            </a:r>
            <a:r>
              <a:rPr lang="pt-BR" sz="8000" dirty="0"/>
              <a:t>:</a:t>
            </a:r>
          </a:p>
          <a:p>
            <a:r>
              <a:rPr lang="pt-BR" sz="8000" dirty="0"/>
              <a:t>//www.facebook.com/Emei-Bar%C3%A3o-Do-Rio-Branco-259502430914994/</a:t>
            </a:r>
          </a:p>
          <a:p>
            <a:r>
              <a:rPr lang="pt-BR" sz="8000" dirty="0"/>
              <a:t>Em função do Calendário de Reposição e datas já agendadas com outros eventos, poderá avançar em período posterior para as plenárias regionais (até 11 de junho).</a:t>
            </a:r>
          </a:p>
          <a:p>
            <a:r>
              <a:rPr lang="pt-BR" sz="8000" dirty="0"/>
              <a:t>Encaminhar para as DREs propostas elaboradas no período de Maio/18 até 30 de junho.</a:t>
            </a:r>
          </a:p>
          <a:p>
            <a:pPr marL="0" indent="0" algn="just">
              <a:buNone/>
            </a:pPr>
            <a:r>
              <a:rPr lang="pt-BR" sz="8000" i="1" dirty="0"/>
              <a:t>Material Produzido pelos membros do F.M.E  com: Clóvis Bueno (SME), Sueli </a:t>
            </a:r>
            <a:r>
              <a:rPr lang="pt-BR" sz="8000" i="1" dirty="0" err="1"/>
              <a:t>Mondini</a:t>
            </a:r>
            <a:r>
              <a:rPr lang="pt-BR" sz="8000" i="1" dirty="0"/>
              <a:t> e Fátima </a:t>
            </a:r>
            <a:r>
              <a:rPr lang="pt-BR" sz="8000" i="1" dirty="0" err="1"/>
              <a:t>Antonio</a:t>
            </a:r>
            <a:r>
              <a:rPr lang="pt-BR" sz="8000" i="1" dirty="0"/>
              <a:t> (CME), </a:t>
            </a:r>
            <a:r>
              <a:rPr lang="pt-BR" sz="8000" i="1" dirty="0" err="1"/>
              <a:t>Claúdia</a:t>
            </a:r>
            <a:r>
              <a:rPr lang="pt-BR" sz="8000" i="1" dirty="0"/>
              <a:t> (CPP), </a:t>
            </a:r>
            <a:r>
              <a:rPr lang="pt-BR" sz="8000" i="1" dirty="0" err="1"/>
              <a:t>Benê</a:t>
            </a:r>
            <a:r>
              <a:rPr lang="pt-BR" sz="8000" i="1" dirty="0"/>
              <a:t> (</a:t>
            </a:r>
            <a:r>
              <a:rPr lang="pt-BR" sz="8000" i="1" dirty="0" err="1"/>
              <a:t>Sinesp</a:t>
            </a:r>
            <a:r>
              <a:rPr lang="pt-BR" sz="8000" i="1" dirty="0"/>
              <a:t>), José Adão (CEERT), Maria </a:t>
            </a:r>
            <a:r>
              <a:rPr lang="pt-BR" sz="8000" i="1" dirty="0" err="1"/>
              <a:t>Vilany</a:t>
            </a:r>
            <a:r>
              <a:rPr lang="pt-BR" sz="8000" i="1" dirty="0"/>
              <a:t> (DRE-CS), Anna Cecília (DRE Butantã) Carlos Alexandre (DRE Ipiranga) e </a:t>
            </a:r>
            <a:r>
              <a:rPr lang="pt-BR" sz="8000" i="1" dirty="0" err="1"/>
              <a:t>Marizete</a:t>
            </a:r>
            <a:r>
              <a:rPr lang="pt-BR" sz="8000" i="1" dirty="0"/>
              <a:t> (SINDSEP)</a:t>
            </a:r>
          </a:p>
          <a:p>
            <a:pPr>
              <a:buNone/>
            </a:pPr>
            <a:endParaRPr lang="pt-BR" sz="8000" dirty="0"/>
          </a:p>
          <a:p>
            <a:pPr>
              <a:buNone/>
            </a:pPr>
            <a:endParaRPr lang="pt-BR" sz="8000" dirty="0"/>
          </a:p>
        </p:txBody>
      </p:sp>
      <p:sp>
        <p:nvSpPr>
          <p:cNvPr id="4" name="Espaço Reservado para Número de Slide 3"/>
          <p:cNvSpPr>
            <a:spLocks noGrp="1"/>
          </p:cNvSpPr>
          <p:nvPr>
            <p:ph type="sldNum" sz="quarter" idx="12"/>
          </p:nvPr>
        </p:nvSpPr>
        <p:spPr/>
        <p:txBody>
          <a:bodyPr/>
          <a:lstStyle/>
          <a:p>
            <a:fld id="{EF086102-7CF2-4216-96BD-C3B2E398A27A}" type="slidenum">
              <a:rPr lang="pt-BR" smtClean="0"/>
              <a:pPr/>
              <a:t>14</a:t>
            </a:fld>
            <a:endParaRPr lang="pt-BR" dirty="0"/>
          </a:p>
        </p:txBody>
      </p:sp>
    </p:spTree>
    <p:extLst>
      <p:ext uri="{BB962C8B-B14F-4D97-AF65-F5344CB8AC3E}">
        <p14:creationId xmlns:p14="http://schemas.microsoft.com/office/powerpoint/2010/main" val="23946355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portal.sme.prefeitura.sp.gov.br/Portals/1/Images/19288.jpg">
            <a:extLst>
              <a:ext uri="{FF2B5EF4-FFF2-40B4-BE49-F238E27FC236}">
                <a16:creationId xmlns:a16="http://schemas.microsoft.com/office/drawing/2014/main" xmlns="" id="{32452463-537F-4849-BAB8-1E0383109C5F}"/>
              </a:ext>
            </a:extLst>
          </p:cNvPr>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755576" y="205706"/>
            <a:ext cx="7200800" cy="6446675"/>
          </a:xfrm>
          <a:prstGeom prst="rect">
            <a:avLst/>
          </a:prstGeom>
          <a:noFill/>
          <a:extLst>
            <a:ext uri="{909E8E84-426E-40DD-AFC4-6F175D3DCCD1}">
              <a14:hiddenFill xmlns:a14="http://schemas.microsoft.com/office/drawing/2010/main">
                <a:solidFill>
                  <a:srgbClr val="FFFFFF"/>
                </a:solidFill>
              </a14:hiddenFill>
            </a:ext>
          </a:extLst>
        </p:spPr>
      </p:pic>
      <p:sp>
        <p:nvSpPr>
          <p:cNvPr id="2" name="Espaço Reservado para Número de Slide 1"/>
          <p:cNvSpPr>
            <a:spLocks noGrp="1"/>
          </p:cNvSpPr>
          <p:nvPr>
            <p:ph type="sldNum" sz="quarter" idx="12"/>
          </p:nvPr>
        </p:nvSpPr>
        <p:spPr/>
        <p:txBody>
          <a:bodyPr/>
          <a:lstStyle/>
          <a:p>
            <a:fld id="{EF086102-7CF2-4216-96BD-C3B2E398A27A}" type="slidenum">
              <a:rPr lang="pt-BR" smtClean="0"/>
              <a:pPr/>
              <a:t>2</a:t>
            </a:fld>
            <a:endParaRPr lang="pt-BR" dirty="0"/>
          </a:p>
        </p:txBody>
      </p:sp>
    </p:spTree>
    <p:extLst>
      <p:ext uri="{BB962C8B-B14F-4D97-AF65-F5344CB8AC3E}">
        <p14:creationId xmlns:p14="http://schemas.microsoft.com/office/powerpoint/2010/main" val="798106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631B4FA4-7FEB-4527-B6D3-CA59F822A5C4}"/>
              </a:ext>
            </a:extLst>
          </p:cNvPr>
          <p:cNvSpPr>
            <a:spLocks noGrp="1"/>
          </p:cNvSpPr>
          <p:nvPr>
            <p:ph type="title"/>
          </p:nvPr>
        </p:nvSpPr>
        <p:spPr/>
        <p:txBody>
          <a:bodyPr/>
          <a:lstStyle/>
          <a:p>
            <a:r>
              <a:rPr lang="pt-BR" dirty="0"/>
              <a:t>PLANOS REGIONAIS</a:t>
            </a:r>
          </a:p>
        </p:txBody>
      </p:sp>
      <p:sp>
        <p:nvSpPr>
          <p:cNvPr id="3" name="Espaço Reservado para Conteúdo 2">
            <a:extLst>
              <a:ext uri="{FF2B5EF4-FFF2-40B4-BE49-F238E27FC236}">
                <a16:creationId xmlns:a16="http://schemas.microsoft.com/office/drawing/2014/main" xmlns="" id="{6F21EB46-FF56-4ECE-BFD2-E6FF0574412D}"/>
              </a:ext>
            </a:extLst>
          </p:cNvPr>
          <p:cNvSpPr>
            <a:spLocks noGrp="1"/>
          </p:cNvSpPr>
          <p:nvPr>
            <p:ph idx="1"/>
          </p:nvPr>
        </p:nvSpPr>
        <p:spPr/>
        <p:txBody>
          <a:bodyPr>
            <a:normAutofit lnSpcReduction="10000"/>
          </a:bodyPr>
          <a:lstStyle/>
          <a:p>
            <a:pPr marL="0" indent="0">
              <a:buNone/>
            </a:pPr>
            <a:r>
              <a:rPr lang="pt-BR" dirty="0"/>
              <a:t>ETAPAS DO PROCESSO</a:t>
            </a:r>
          </a:p>
          <a:p>
            <a:pPr marL="0" indent="0">
              <a:buNone/>
            </a:pPr>
            <a:endParaRPr lang="pt-BR" sz="1000" dirty="0"/>
          </a:p>
          <a:p>
            <a:r>
              <a:rPr lang="pt-BR" dirty="0"/>
              <a:t>Elaborar os Planos Regionais  a partir das metas e estratégias previstas no PME, garantindo as especificidades de cada região;</a:t>
            </a:r>
          </a:p>
          <a:p>
            <a:r>
              <a:rPr lang="pt-BR" dirty="0"/>
              <a:t>Perfil da DRE;</a:t>
            </a:r>
          </a:p>
          <a:p>
            <a:r>
              <a:rPr lang="pt-BR" dirty="0"/>
              <a:t>Linha de Base – Região - (disponível no Portal  de SME a partir de 21/05)</a:t>
            </a:r>
          </a:p>
          <a:p>
            <a:r>
              <a:rPr lang="pt-BR" dirty="0"/>
              <a:t>Diretrizes de SME.</a:t>
            </a:r>
          </a:p>
          <a:p>
            <a:pPr marL="0" indent="0">
              <a:buNone/>
            </a:pPr>
            <a:endParaRPr lang="pt-BR" dirty="0"/>
          </a:p>
          <a:p>
            <a:endParaRPr lang="pt-BR" dirty="0"/>
          </a:p>
        </p:txBody>
      </p:sp>
      <p:sp>
        <p:nvSpPr>
          <p:cNvPr id="4" name="Espaço Reservado para Número de Slide 3"/>
          <p:cNvSpPr>
            <a:spLocks noGrp="1"/>
          </p:cNvSpPr>
          <p:nvPr>
            <p:ph type="sldNum" sz="quarter" idx="12"/>
          </p:nvPr>
        </p:nvSpPr>
        <p:spPr/>
        <p:txBody>
          <a:bodyPr/>
          <a:lstStyle/>
          <a:p>
            <a:fld id="{EF086102-7CF2-4216-96BD-C3B2E398A27A}" type="slidenum">
              <a:rPr lang="pt-BR" smtClean="0"/>
              <a:pPr/>
              <a:t>3</a:t>
            </a:fld>
            <a:endParaRPr lang="pt-BR" dirty="0"/>
          </a:p>
        </p:txBody>
      </p:sp>
    </p:spTree>
    <p:extLst>
      <p:ext uri="{BB962C8B-B14F-4D97-AF65-F5344CB8AC3E}">
        <p14:creationId xmlns:p14="http://schemas.microsoft.com/office/powerpoint/2010/main" val="2383701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47940CDD-21B2-4E13-9B56-72510986E562}"/>
              </a:ext>
            </a:extLst>
          </p:cNvPr>
          <p:cNvSpPr>
            <a:spLocks noGrp="1"/>
          </p:cNvSpPr>
          <p:nvPr>
            <p:ph type="title"/>
          </p:nvPr>
        </p:nvSpPr>
        <p:spPr/>
        <p:txBody>
          <a:bodyPr/>
          <a:lstStyle/>
          <a:p>
            <a:r>
              <a:rPr lang="pt-BR" dirty="0"/>
              <a:t>PERÍODO DE ELABORAÇÃO</a:t>
            </a:r>
          </a:p>
        </p:txBody>
      </p:sp>
      <p:sp>
        <p:nvSpPr>
          <p:cNvPr id="3" name="Espaço Reservado para Conteúdo 2">
            <a:extLst>
              <a:ext uri="{FF2B5EF4-FFF2-40B4-BE49-F238E27FC236}">
                <a16:creationId xmlns:a16="http://schemas.microsoft.com/office/drawing/2014/main" xmlns="" id="{F3E5F3C6-156C-4B48-88B1-F51EA1F60AB6}"/>
              </a:ext>
            </a:extLst>
          </p:cNvPr>
          <p:cNvSpPr>
            <a:spLocks noGrp="1"/>
          </p:cNvSpPr>
          <p:nvPr>
            <p:ph idx="1"/>
          </p:nvPr>
        </p:nvSpPr>
        <p:spPr>
          <a:xfrm>
            <a:off x="467544" y="1484784"/>
            <a:ext cx="8229600" cy="4929411"/>
          </a:xfrm>
        </p:spPr>
        <p:txBody>
          <a:bodyPr>
            <a:normAutofit/>
          </a:bodyPr>
          <a:lstStyle/>
          <a:p>
            <a:pPr marL="0" indent="0" algn="ctr">
              <a:buNone/>
            </a:pPr>
            <a:r>
              <a:rPr lang="pt-BR" sz="2800" dirty="0"/>
              <a:t>PORTARIA Nº 3.542, DE 12/04/2018 - ALTERA O ITEM I E O ITEM III DO ART. 2º DA PORTARIA Nº 8.947, DE 30/11/2017 - CALENDÁRIO DE ATIVIDADES</a:t>
            </a:r>
          </a:p>
          <a:p>
            <a:pPr marL="0" indent="0" algn="ctr">
              <a:buNone/>
            </a:pPr>
            <a:endParaRPr lang="pt-BR" sz="1200" dirty="0"/>
          </a:p>
          <a:p>
            <a:pPr marL="0" indent="0">
              <a:buNone/>
            </a:pPr>
            <a:r>
              <a:rPr lang="pt-BR" dirty="0"/>
              <a:t>RESOLVE:</a:t>
            </a:r>
          </a:p>
          <a:p>
            <a:pPr marL="0" indent="0">
              <a:buNone/>
            </a:pPr>
            <a:endParaRPr lang="pt-BR" sz="1000" dirty="0"/>
          </a:p>
          <a:p>
            <a:r>
              <a:rPr lang="pt-BR" dirty="0"/>
              <a:t>Art. 1º - A atividade abaixo especificada, no item I do art. 2º da Portaria nº 8.947, de 30/11/17, republicada em 25/01/18, passa a vigorar na seguinte conformidade:</a:t>
            </a:r>
          </a:p>
          <a:p>
            <a:endParaRPr lang="pt-BR" sz="2800" dirty="0"/>
          </a:p>
          <a:p>
            <a:pPr marL="0" indent="0">
              <a:buNone/>
            </a:pPr>
            <a:endParaRPr lang="pt-BR" sz="2800" dirty="0"/>
          </a:p>
        </p:txBody>
      </p:sp>
      <p:sp>
        <p:nvSpPr>
          <p:cNvPr id="4" name="Espaço Reservado para Número de Slide 3"/>
          <p:cNvSpPr>
            <a:spLocks noGrp="1"/>
          </p:cNvSpPr>
          <p:nvPr>
            <p:ph type="sldNum" sz="quarter" idx="12"/>
          </p:nvPr>
        </p:nvSpPr>
        <p:spPr/>
        <p:txBody>
          <a:bodyPr/>
          <a:lstStyle/>
          <a:p>
            <a:fld id="{EF086102-7CF2-4216-96BD-C3B2E398A27A}" type="slidenum">
              <a:rPr lang="pt-BR" smtClean="0"/>
              <a:pPr/>
              <a:t>4</a:t>
            </a:fld>
            <a:endParaRPr lang="pt-BR" dirty="0"/>
          </a:p>
        </p:txBody>
      </p:sp>
    </p:spTree>
    <p:extLst>
      <p:ext uri="{BB962C8B-B14F-4D97-AF65-F5344CB8AC3E}">
        <p14:creationId xmlns:p14="http://schemas.microsoft.com/office/powerpoint/2010/main" val="17936517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a 1"/>
          <p:cNvGraphicFramePr>
            <a:graphicFrameLocks noGrp="1"/>
          </p:cNvGraphicFramePr>
          <p:nvPr>
            <p:extLst>
              <p:ext uri="{D42A27DB-BD31-4B8C-83A1-F6EECF244321}">
                <p14:modId xmlns:p14="http://schemas.microsoft.com/office/powerpoint/2010/main" val="2614695422"/>
              </p:ext>
            </p:extLst>
          </p:nvPr>
        </p:nvGraphicFramePr>
        <p:xfrm>
          <a:off x="251520" y="188640"/>
          <a:ext cx="8640960" cy="6461752"/>
        </p:xfrm>
        <a:graphic>
          <a:graphicData uri="http://schemas.openxmlformats.org/drawingml/2006/table">
            <a:tbl>
              <a:tblPr firstRow="1" bandRow="1">
                <a:tableStyleId>{FABFCF23-3B69-468F-B69F-88F6DE6A72F2}</a:tableStyleId>
              </a:tblPr>
              <a:tblGrid>
                <a:gridCol w="2880320">
                  <a:extLst>
                    <a:ext uri="{9D8B030D-6E8A-4147-A177-3AD203B41FA5}">
                      <a16:colId xmlns:a16="http://schemas.microsoft.com/office/drawing/2014/main" xmlns="" val="20000"/>
                    </a:ext>
                  </a:extLst>
                </a:gridCol>
                <a:gridCol w="2880320">
                  <a:extLst>
                    <a:ext uri="{9D8B030D-6E8A-4147-A177-3AD203B41FA5}">
                      <a16:colId xmlns:a16="http://schemas.microsoft.com/office/drawing/2014/main" xmlns="" val="20001"/>
                    </a:ext>
                  </a:extLst>
                </a:gridCol>
                <a:gridCol w="2880320">
                  <a:extLst>
                    <a:ext uri="{9D8B030D-6E8A-4147-A177-3AD203B41FA5}">
                      <a16:colId xmlns:a16="http://schemas.microsoft.com/office/drawing/2014/main" xmlns="" val="20002"/>
                    </a:ext>
                  </a:extLst>
                </a:gridCol>
              </a:tblGrid>
              <a:tr h="978032">
                <a:tc>
                  <a:txBody>
                    <a:bodyPr/>
                    <a:lstStyle/>
                    <a:p>
                      <a:pPr algn="ctr"/>
                      <a:r>
                        <a:rPr lang="pt-BR" sz="3200" dirty="0">
                          <a:solidFill>
                            <a:schemeClr val="tx1"/>
                          </a:solidFill>
                        </a:rPr>
                        <a:t>Atividades </a:t>
                      </a:r>
                    </a:p>
                  </a:txBody>
                  <a:tcPr>
                    <a:lnR w="12700" cap="flat" cmpd="sng" algn="ctr">
                      <a:solidFill>
                        <a:srgbClr val="00B0F0"/>
                      </a:solidFill>
                      <a:prstDash val="solid"/>
                      <a:round/>
                      <a:headEnd type="none" w="med" len="med"/>
                      <a:tailEnd type="none" w="med" len="med"/>
                    </a:lnR>
                  </a:tcPr>
                </a:tc>
                <a:tc>
                  <a:txBody>
                    <a:bodyPr/>
                    <a:lstStyle/>
                    <a:p>
                      <a:pPr algn="ctr"/>
                      <a:r>
                        <a:rPr lang="pt-BR" sz="3200" dirty="0">
                          <a:solidFill>
                            <a:schemeClr val="tx1"/>
                          </a:solidFill>
                        </a:rPr>
                        <a:t>Datas/Período</a:t>
                      </a:r>
                    </a:p>
                  </a:txBody>
                  <a:tcP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tcPr>
                </a:tc>
                <a:tc>
                  <a:txBody>
                    <a:bodyPr/>
                    <a:lstStyle/>
                    <a:p>
                      <a:pPr algn="ctr"/>
                      <a:r>
                        <a:rPr lang="pt-BR" sz="3200" dirty="0">
                          <a:solidFill>
                            <a:schemeClr val="tx1"/>
                          </a:solidFill>
                        </a:rPr>
                        <a:t>Unidades Envolvidas</a:t>
                      </a:r>
                    </a:p>
                  </a:txBody>
                  <a:tcPr>
                    <a:lnL w="12700" cap="flat" cmpd="sng" algn="ctr">
                      <a:solidFill>
                        <a:srgbClr val="00B0F0"/>
                      </a:solidFill>
                      <a:prstDash val="solid"/>
                      <a:round/>
                      <a:headEnd type="none" w="med" len="med"/>
                      <a:tailEnd type="none" w="med" len="med"/>
                    </a:lnL>
                  </a:tcPr>
                </a:tc>
                <a:extLst>
                  <a:ext uri="{0D108BD9-81ED-4DB2-BD59-A6C34878D82A}">
                    <a16:rowId xmlns:a16="http://schemas.microsoft.com/office/drawing/2014/main" xmlns="" val="10000"/>
                  </a:ext>
                </a:extLst>
              </a:tr>
              <a:tr h="5394952">
                <a:tc>
                  <a:txBody>
                    <a:bodyPr/>
                    <a:lstStyle/>
                    <a:p>
                      <a:r>
                        <a:rPr lang="pt-BR" sz="3200" dirty="0"/>
                        <a:t>Plano municipal de Educação – PME  na rede:</a:t>
                      </a:r>
                    </a:p>
                    <a:p>
                      <a:endParaRPr lang="pt-BR" sz="800" dirty="0"/>
                    </a:p>
                    <a:p>
                      <a:pPr marL="285750" indent="-285750">
                        <a:buFontTx/>
                        <a:buChar char="-"/>
                      </a:pPr>
                      <a:r>
                        <a:rPr lang="pt-BR" sz="3200" dirty="0"/>
                        <a:t>Estudo</a:t>
                      </a:r>
                      <a:r>
                        <a:rPr lang="pt-BR" sz="3200" baseline="0" dirty="0"/>
                        <a:t> e elaboração dos Planos Regionais de Educação</a:t>
                      </a:r>
                    </a:p>
                    <a:p>
                      <a:pPr marL="0" indent="0">
                        <a:buFontTx/>
                        <a:buNone/>
                      </a:pPr>
                      <a:endParaRPr lang="pt-BR" sz="1000" baseline="0" dirty="0"/>
                    </a:p>
                    <a:p>
                      <a:pPr marL="0" indent="0" algn="ctr">
                        <a:buFontTx/>
                        <a:buNone/>
                      </a:pPr>
                      <a:r>
                        <a:rPr lang="pt-BR" sz="3200" baseline="0" dirty="0"/>
                        <a:t>(META 13) </a:t>
                      </a:r>
                    </a:p>
                    <a:p>
                      <a:pPr marL="0" indent="0">
                        <a:buFontTx/>
                        <a:buNone/>
                      </a:pPr>
                      <a:r>
                        <a:rPr lang="pt-BR" sz="2800" baseline="0" dirty="0"/>
                        <a:t> </a:t>
                      </a:r>
                      <a:endParaRPr lang="pt-BR" sz="2800" dirty="0"/>
                    </a:p>
                  </a:txBody>
                  <a:tcPr>
                    <a:lnR w="12700" cap="flat" cmpd="sng" algn="ctr">
                      <a:solidFill>
                        <a:srgbClr val="00B0F0"/>
                      </a:solidFill>
                      <a:prstDash val="solid"/>
                      <a:round/>
                      <a:headEnd type="none" w="med" len="med"/>
                      <a:tailEnd type="none" w="med" len="med"/>
                    </a:lnR>
                  </a:tcPr>
                </a:tc>
                <a:tc>
                  <a:txBody>
                    <a:bodyPr/>
                    <a:lstStyle/>
                    <a:p>
                      <a:pPr algn="ctr"/>
                      <a:r>
                        <a:rPr lang="pt-BR" sz="3200" dirty="0"/>
                        <a:t>Períodos:</a:t>
                      </a:r>
                      <a:r>
                        <a:rPr lang="pt-BR" sz="3200" baseline="0" dirty="0"/>
                        <a:t> </a:t>
                      </a:r>
                      <a:endParaRPr lang="pt-BR" sz="3200" dirty="0"/>
                    </a:p>
                    <a:p>
                      <a:pPr marL="457200" indent="-457200" algn="l">
                        <a:buFontTx/>
                        <a:buChar char="-"/>
                      </a:pPr>
                      <a:r>
                        <a:rPr lang="pt-BR" sz="3200" dirty="0"/>
                        <a:t>de 21 a 25/05/2018, e </a:t>
                      </a:r>
                    </a:p>
                    <a:p>
                      <a:pPr marL="457200" indent="-457200" algn="l">
                        <a:buFontTx/>
                        <a:buChar char="-"/>
                      </a:pPr>
                      <a:r>
                        <a:rPr lang="pt-BR" sz="3200" dirty="0"/>
                        <a:t>de 10/09 a 14/09/2018 </a:t>
                      </a:r>
                    </a:p>
                    <a:p>
                      <a:pPr marL="0" indent="0" algn="l">
                        <a:buFontTx/>
                        <a:buNone/>
                      </a:pPr>
                      <a:endParaRPr lang="pt-BR" sz="800" dirty="0"/>
                    </a:p>
                    <a:p>
                      <a:pPr marL="0" indent="0" algn="l">
                        <a:buFontTx/>
                        <a:buNone/>
                      </a:pPr>
                      <a:r>
                        <a:rPr lang="pt-BR" sz="3200" dirty="0">
                          <a:sym typeface="Wingdings"/>
                        </a:rPr>
                        <a:t> </a:t>
                      </a:r>
                      <a:r>
                        <a:rPr lang="pt-BR" sz="3200" dirty="0"/>
                        <a:t>ambos sem suspensão de atividades </a:t>
                      </a:r>
                    </a:p>
                  </a:txBody>
                  <a:tcP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tcPr>
                </a:tc>
                <a:tc>
                  <a:txBody>
                    <a:bodyPr/>
                    <a:lstStyle/>
                    <a:p>
                      <a:r>
                        <a:rPr lang="pt-BR" sz="3200" dirty="0"/>
                        <a:t>Todas as UEs e DREs </a:t>
                      </a:r>
                    </a:p>
                  </a:txBody>
                  <a:tcPr>
                    <a:lnL w="12700" cap="flat" cmpd="sng" algn="ctr">
                      <a:solidFill>
                        <a:srgbClr val="00B0F0"/>
                      </a:solidFill>
                      <a:prstDash val="solid"/>
                      <a:round/>
                      <a:headEnd type="none" w="med" len="med"/>
                      <a:tailEnd type="none" w="med" len="med"/>
                    </a:lnL>
                  </a:tcPr>
                </a:tc>
                <a:extLst>
                  <a:ext uri="{0D108BD9-81ED-4DB2-BD59-A6C34878D82A}">
                    <a16:rowId xmlns:a16="http://schemas.microsoft.com/office/drawing/2014/main" xmlns="" val="10001"/>
                  </a:ext>
                </a:extLst>
              </a:tr>
            </a:tbl>
          </a:graphicData>
        </a:graphic>
      </p:graphicFrame>
      <p:sp>
        <p:nvSpPr>
          <p:cNvPr id="3" name="Espaço Reservado para Número de Slide 2"/>
          <p:cNvSpPr>
            <a:spLocks noGrp="1"/>
          </p:cNvSpPr>
          <p:nvPr>
            <p:ph type="sldNum" sz="quarter" idx="12"/>
          </p:nvPr>
        </p:nvSpPr>
        <p:spPr/>
        <p:txBody>
          <a:bodyPr/>
          <a:lstStyle/>
          <a:p>
            <a:fld id="{EF086102-7CF2-4216-96BD-C3B2E398A27A}" type="slidenum">
              <a:rPr lang="pt-BR" smtClean="0"/>
              <a:pPr/>
              <a:t>5</a:t>
            </a:fld>
            <a:endParaRPr lang="pt-BR" dirty="0"/>
          </a:p>
        </p:txBody>
      </p:sp>
    </p:spTree>
    <p:extLst>
      <p:ext uri="{BB962C8B-B14F-4D97-AF65-F5344CB8AC3E}">
        <p14:creationId xmlns:p14="http://schemas.microsoft.com/office/powerpoint/2010/main" val="9767458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F78BD408-08EA-4228-BC20-0635249E4F99}"/>
              </a:ext>
            </a:extLst>
          </p:cNvPr>
          <p:cNvSpPr>
            <a:spLocks noGrp="1"/>
          </p:cNvSpPr>
          <p:nvPr>
            <p:ph type="title"/>
          </p:nvPr>
        </p:nvSpPr>
        <p:spPr>
          <a:xfrm>
            <a:off x="457200" y="274638"/>
            <a:ext cx="8229600" cy="778098"/>
          </a:xfrm>
        </p:spPr>
        <p:txBody>
          <a:bodyPr/>
          <a:lstStyle/>
          <a:p>
            <a:r>
              <a:rPr lang="pt-BR" dirty="0"/>
              <a:t>ETAPAS PROPOSTAS</a:t>
            </a:r>
          </a:p>
        </p:txBody>
      </p:sp>
      <p:sp>
        <p:nvSpPr>
          <p:cNvPr id="3" name="Espaço Reservado para Conteúdo 2">
            <a:extLst>
              <a:ext uri="{FF2B5EF4-FFF2-40B4-BE49-F238E27FC236}">
                <a16:creationId xmlns:a16="http://schemas.microsoft.com/office/drawing/2014/main" xmlns="" id="{0611804F-D7B1-42F9-8BE6-129B1984DBFF}"/>
              </a:ext>
            </a:extLst>
          </p:cNvPr>
          <p:cNvSpPr>
            <a:spLocks noGrp="1"/>
          </p:cNvSpPr>
          <p:nvPr>
            <p:ph idx="1"/>
          </p:nvPr>
        </p:nvSpPr>
        <p:spPr>
          <a:xfrm>
            <a:off x="179512" y="1196752"/>
            <a:ext cx="8643842" cy="5458618"/>
          </a:xfrm>
        </p:spPr>
        <p:txBody>
          <a:bodyPr>
            <a:normAutofit fontScale="77500" lnSpcReduction="20000"/>
          </a:bodyPr>
          <a:lstStyle/>
          <a:p>
            <a:pPr marL="0" indent="0">
              <a:buNone/>
            </a:pPr>
            <a:r>
              <a:rPr lang="pt-BR" b="1" dirty="0"/>
              <a:t>MAIO /18 – 3 MOMENTOS</a:t>
            </a:r>
          </a:p>
          <a:p>
            <a:pPr marL="0" indent="0">
              <a:buNone/>
            </a:pPr>
            <a:r>
              <a:rPr lang="pt-BR" b="1" dirty="0"/>
              <a:t>1º</a:t>
            </a:r>
            <a:r>
              <a:rPr lang="pt-BR" dirty="0"/>
              <a:t>  Atividades com os alunos nas Unidades Educacionais</a:t>
            </a:r>
            <a:r>
              <a:rPr lang="pt-BR" dirty="0" smtClean="0"/>
              <a:t>;</a:t>
            </a:r>
          </a:p>
          <a:p>
            <a:pPr marL="0" indent="0">
              <a:buNone/>
            </a:pPr>
            <a:endParaRPr lang="pt-BR" sz="1100" dirty="0"/>
          </a:p>
          <a:p>
            <a:pPr marL="0" indent="0">
              <a:buNone/>
            </a:pPr>
            <a:r>
              <a:rPr lang="pt-BR" b="1" dirty="0"/>
              <a:t>2º </a:t>
            </a:r>
            <a:r>
              <a:rPr lang="pt-BR" dirty="0"/>
              <a:t>Promover atividades com os Colegiados (C.E, APM, Comissões, Grêmios, etc</a:t>
            </a:r>
            <a:r>
              <a:rPr lang="pt-BR" dirty="0" smtClean="0"/>
              <a:t>.)</a:t>
            </a:r>
          </a:p>
          <a:p>
            <a:pPr marL="0" indent="0">
              <a:buNone/>
            </a:pPr>
            <a:endParaRPr lang="pt-BR" sz="1100" dirty="0"/>
          </a:p>
          <a:p>
            <a:pPr marL="0" indent="0">
              <a:buNone/>
            </a:pPr>
            <a:r>
              <a:rPr lang="pt-BR" dirty="0"/>
              <a:t>Resgatar o PME e as especificidades dos territórios, contribuindo com o levantamento de ideias e propostas para as Metas e Estratégias do Plano Regional;</a:t>
            </a:r>
          </a:p>
          <a:p>
            <a:pPr marL="0" indent="0">
              <a:buNone/>
            </a:pPr>
            <a:r>
              <a:rPr lang="pt-BR" dirty="0"/>
              <a:t>Eleger representantes para Plenária Aberta, sendo: CEI e EMEI ( 2 - servidor + comunidade) e EMEF (3 - servidor + comunidade + aluno). Como forma de garantir que a representação da Unidade</a:t>
            </a:r>
            <a:r>
              <a:rPr lang="pt-BR" dirty="0" smtClean="0"/>
              <a:t>.</a:t>
            </a:r>
          </a:p>
          <a:p>
            <a:pPr marL="0" indent="0">
              <a:buNone/>
            </a:pPr>
            <a:endParaRPr lang="pt-BR" sz="1100" dirty="0"/>
          </a:p>
          <a:p>
            <a:pPr marL="0" indent="0">
              <a:buNone/>
            </a:pPr>
            <a:r>
              <a:rPr lang="pt-BR" b="1" dirty="0" smtClean="0"/>
              <a:t>3º </a:t>
            </a:r>
            <a:r>
              <a:rPr lang="pt-BR" dirty="0"/>
              <a:t>Plenária aberta envolvendo a população dos territórios,  Organizações da Sociedade Civil, CRECEs Regionais, Fórum, Sindicatos, Movimentos Sociais, etc..</a:t>
            </a:r>
          </a:p>
          <a:p>
            <a:pPr marL="0" indent="0">
              <a:buNone/>
            </a:pPr>
            <a:r>
              <a:rPr lang="pt-BR" dirty="0"/>
              <a:t>(Plenária ampliar o Comitê Regional com os outros segmentos)</a:t>
            </a:r>
          </a:p>
          <a:p>
            <a:pPr marL="0" indent="0">
              <a:buNone/>
            </a:pPr>
            <a:endParaRPr lang="pt-BR" dirty="0"/>
          </a:p>
          <a:p>
            <a:pPr marL="0" indent="0">
              <a:buNone/>
            </a:pPr>
            <a:endParaRPr lang="pt-BR" dirty="0"/>
          </a:p>
        </p:txBody>
      </p:sp>
      <p:sp>
        <p:nvSpPr>
          <p:cNvPr id="4" name="Espaço Reservado para Número de Slide 3"/>
          <p:cNvSpPr>
            <a:spLocks noGrp="1"/>
          </p:cNvSpPr>
          <p:nvPr>
            <p:ph type="sldNum" sz="quarter" idx="12"/>
          </p:nvPr>
        </p:nvSpPr>
        <p:spPr/>
        <p:txBody>
          <a:bodyPr/>
          <a:lstStyle/>
          <a:p>
            <a:fld id="{EF086102-7CF2-4216-96BD-C3B2E398A27A}" type="slidenum">
              <a:rPr lang="pt-BR" smtClean="0"/>
              <a:pPr/>
              <a:t>6</a:t>
            </a:fld>
            <a:endParaRPr lang="pt-BR" dirty="0"/>
          </a:p>
        </p:txBody>
      </p:sp>
    </p:spTree>
    <p:extLst>
      <p:ext uri="{BB962C8B-B14F-4D97-AF65-F5344CB8AC3E}">
        <p14:creationId xmlns:p14="http://schemas.microsoft.com/office/powerpoint/2010/main" val="2255536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xmlns="" id="{A57D177E-C281-46B6-83E3-20613C991A55}"/>
              </a:ext>
            </a:extLst>
          </p:cNvPr>
          <p:cNvSpPr>
            <a:spLocks noGrp="1"/>
          </p:cNvSpPr>
          <p:nvPr>
            <p:ph idx="1"/>
          </p:nvPr>
        </p:nvSpPr>
        <p:spPr>
          <a:xfrm>
            <a:off x="457200" y="404664"/>
            <a:ext cx="8435280" cy="5721499"/>
          </a:xfrm>
        </p:spPr>
        <p:txBody>
          <a:bodyPr>
            <a:normAutofit fontScale="77500" lnSpcReduction="20000"/>
          </a:bodyPr>
          <a:lstStyle/>
          <a:p>
            <a:pPr marL="0" indent="0">
              <a:buNone/>
            </a:pPr>
            <a:r>
              <a:rPr lang="pt-BR" sz="3600" b="1" dirty="0"/>
              <a:t>Setembro/18 </a:t>
            </a:r>
            <a:r>
              <a:rPr lang="pt-BR" sz="3600" dirty="0"/>
              <a:t>–  Construção coletiva da Minuta do Plano </a:t>
            </a:r>
            <a:r>
              <a:rPr lang="pt-BR" sz="3600" dirty="0" smtClean="0"/>
              <a:t>Regional</a:t>
            </a:r>
          </a:p>
          <a:p>
            <a:pPr marL="0" indent="0">
              <a:buNone/>
            </a:pPr>
            <a:endParaRPr lang="pt-BR" sz="1200" dirty="0"/>
          </a:p>
          <a:p>
            <a:pPr>
              <a:buNone/>
            </a:pPr>
            <a:r>
              <a:rPr lang="pt-BR" sz="3600" dirty="0" smtClean="0">
                <a:sym typeface="Wingdings 3"/>
              </a:rPr>
              <a:t></a:t>
            </a:r>
            <a:r>
              <a:rPr lang="pt-BR" sz="3600" dirty="0" smtClean="0"/>
              <a:t> Apresentação </a:t>
            </a:r>
            <a:r>
              <a:rPr lang="pt-BR" sz="3600" dirty="0"/>
              <a:t>das propostas sistematizadas pelo Comitê Regional para  análise e validação das contribuições construídas nas Unidades Educacionais, Comunidades e Movimentos Sociais: </a:t>
            </a:r>
          </a:p>
          <a:p>
            <a:pPr marL="0" indent="0">
              <a:buNone/>
            </a:pPr>
            <a:r>
              <a:rPr lang="pt-BR" sz="3600" b="1" dirty="0"/>
              <a:t>1º</a:t>
            </a:r>
            <a:r>
              <a:rPr lang="pt-BR" sz="3600" dirty="0"/>
              <a:t>  Em atividades com os alunos nas Unidades Educacionais;</a:t>
            </a:r>
          </a:p>
          <a:p>
            <a:pPr marL="0" indent="0">
              <a:buNone/>
            </a:pPr>
            <a:r>
              <a:rPr lang="pt-BR" sz="3600" b="1" dirty="0"/>
              <a:t>2º </a:t>
            </a:r>
            <a:r>
              <a:rPr lang="pt-BR" sz="3600" dirty="0"/>
              <a:t>Em atividades com os Colegiados (C.E, APM, Comissões, Grêmios, etc.)</a:t>
            </a:r>
          </a:p>
          <a:p>
            <a:pPr marL="0" indent="0">
              <a:buNone/>
            </a:pPr>
            <a:r>
              <a:rPr lang="pt-BR" sz="3600" b="1" dirty="0"/>
              <a:t>3º </a:t>
            </a:r>
            <a:r>
              <a:rPr lang="pt-BR" sz="3600" dirty="0"/>
              <a:t>Plenária aberta, envolvendo a população dos territórios (Organizações da Sociedade Civil, CRECEs Regionais, Fórum, Sindicatos, Movimentos Sociais, etc.) para finalização do processo</a:t>
            </a:r>
            <a:r>
              <a:rPr lang="pt-BR" sz="3600" dirty="0" smtClean="0"/>
              <a:t>.</a:t>
            </a:r>
            <a:endParaRPr lang="pt-BR" sz="3600" dirty="0"/>
          </a:p>
        </p:txBody>
      </p:sp>
      <p:sp>
        <p:nvSpPr>
          <p:cNvPr id="2" name="Espaço Reservado para Número de Slide 1"/>
          <p:cNvSpPr>
            <a:spLocks noGrp="1"/>
          </p:cNvSpPr>
          <p:nvPr>
            <p:ph type="sldNum" sz="quarter" idx="12"/>
          </p:nvPr>
        </p:nvSpPr>
        <p:spPr/>
        <p:txBody>
          <a:bodyPr/>
          <a:lstStyle/>
          <a:p>
            <a:fld id="{EF086102-7CF2-4216-96BD-C3B2E398A27A}" type="slidenum">
              <a:rPr lang="pt-BR" smtClean="0"/>
              <a:pPr/>
              <a:t>7</a:t>
            </a:fld>
            <a:endParaRPr lang="pt-BR" dirty="0"/>
          </a:p>
        </p:txBody>
      </p:sp>
    </p:spTree>
    <p:extLst>
      <p:ext uri="{BB962C8B-B14F-4D97-AF65-F5344CB8AC3E}">
        <p14:creationId xmlns:p14="http://schemas.microsoft.com/office/powerpoint/2010/main" val="23656507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A20313A5-3EFB-41CE-9262-755FD9B1504C}"/>
              </a:ext>
            </a:extLst>
          </p:cNvPr>
          <p:cNvSpPr>
            <a:spLocks noGrp="1"/>
          </p:cNvSpPr>
          <p:nvPr>
            <p:ph type="title"/>
          </p:nvPr>
        </p:nvSpPr>
        <p:spPr>
          <a:xfrm>
            <a:off x="457200" y="274638"/>
            <a:ext cx="8507288" cy="1354162"/>
          </a:xfrm>
        </p:spPr>
        <p:txBody>
          <a:bodyPr>
            <a:normAutofit fontScale="90000"/>
          </a:bodyPr>
          <a:lstStyle/>
          <a:p>
            <a:r>
              <a:rPr lang="pt-BR" sz="2700" dirty="0"/>
              <a:t/>
            </a:r>
            <a:br>
              <a:rPr lang="pt-BR" sz="2700" dirty="0"/>
            </a:br>
            <a:r>
              <a:rPr lang="pt-BR" sz="2700" dirty="0"/>
              <a:t/>
            </a:r>
            <a:br>
              <a:rPr lang="pt-BR" sz="2700" dirty="0"/>
            </a:br>
            <a:r>
              <a:rPr lang="pt-BR" sz="2700" dirty="0"/>
              <a:t/>
            </a:r>
            <a:br>
              <a:rPr lang="pt-BR" sz="2700" dirty="0"/>
            </a:br>
            <a:r>
              <a:rPr lang="pt-BR" sz="2200" b="1" dirty="0"/>
              <a:t>Portaria nº 8.821 (DOC de 29/12/2016)</a:t>
            </a:r>
            <a:br>
              <a:rPr lang="pt-BR" sz="2200" b="1" dirty="0"/>
            </a:br>
            <a:r>
              <a:rPr lang="pt-BR" sz="2200" dirty="0"/>
              <a:t>ESTABELECE DIRETRIZES GERAIS PARA O PROCESSO DE ELABORAÇÃO PARTICIPATIVA DOS PLANOS REGIONAIS DE EDUCAÇÃO, E DÁ OUTRAS PROVIDÊNCIAS</a:t>
            </a:r>
            <a:br>
              <a:rPr lang="pt-BR" sz="2200" dirty="0"/>
            </a:br>
            <a:r>
              <a:rPr lang="pt-BR" dirty="0"/>
              <a:t/>
            </a:r>
            <a:br>
              <a:rPr lang="pt-BR" dirty="0"/>
            </a:br>
            <a:endParaRPr lang="pt-BR" dirty="0"/>
          </a:p>
        </p:txBody>
      </p:sp>
      <p:sp>
        <p:nvSpPr>
          <p:cNvPr id="3" name="Espaço Reservado para Conteúdo 2">
            <a:extLst>
              <a:ext uri="{FF2B5EF4-FFF2-40B4-BE49-F238E27FC236}">
                <a16:creationId xmlns:a16="http://schemas.microsoft.com/office/drawing/2014/main" xmlns="" id="{54F42260-B617-4EEC-A85E-0CD29DC917DB}"/>
              </a:ext>
            </a:extLst>
          </p:cNvPr>
          <p:cNvSpPr>
            <a:spLocks noGrp="1"/>
          </p:cNvSpPr>
          <p:nvPr>
            <p:ph idx="1"/>
          </p:nvPr>
        </p:nvSpPr>
        <p:spPr>
          <a:xfrm>
            <a:off x="395536" y="1484784"/>
            <a:ext cx="8496944" cy="5184576"/>
          </a:xfrm>
        </p:spPr>
        <p:txBody>
          <a:bodyPr>
            <a:normAutofit fontScale="25000" lnSpcReduction="20000"/>
          </a:bodyPr>
          <a:lstStyle/>
          <a:p>
            <a:pPr marL="0" indent="0">
              <a:buNone/>
            </a:pPr>
            <a:r>
              <a:rPr lang="pt-BR" sz="8000" b="1" dirty="0"/>
              <a:t>RESOLVE:</a:t>
            </a:r>
          </a:p>
          <a:p>
            <a:pPr marL="0" indent="0">
              <a:buNone/>
            </a:pPr>
            <a:endParaRPr lang="pt-BR" sz="4300" dirty="0"/>
          </a:p>
          <a:p>
            <a:pPr marL="0" indent="0">
              <a:buNone/>
            </a:pPr>
            <a:r>
              <a:rPr lang="pt-BR" sz="9600" b="1" dirty="0"/>
              <a:t>Art. 1º</a:t>
            </a:r>
            <a:r>
              <a:rPr lang="pt-BR" sz="9600" dirty="0"/>
              <a:t> - As diretrizes gerais para o processo </a:t>
            </a:r>
            <a:r>
              <a:rPr lang="pt-BR" sz="9600" dirty="0" smtClean="0"/>
              <a:t>de elaboração participativa </a:t>
            </a:r>
            <a:r>
              <a:rPr lang="pt-BR" sz="9600" dirty="0"/>
              <a:t>dos Planos Regionais de Educação ficam estabelecidas nos termos do disposto na presente Portaria.</a:t>
            </a:r>
          </a:p>
          <a:p>
            <a:pPr marL="0" indent="0">
              <a:buNone/>
            </a:pPr>
            <a:r>
              <a:rPr lang="pt-BR" sz="9600" b="1" dirty="0"/>
              <a:t>Art. 2º</a:t>
            </a:r>
            <a:r>
              <a:rPr lang="pt-BR" sz="9600" dirty="0"/>
              <a:t> - A Secretaria Municipal de Educação - SME disponibilizará metodologia para subsidiar as Diretorias Regionais de Educação no processo de elaboração dos Planos Regionais de Educação.</a:t>
            </a:r>
          </a:p>
          <a:p>
            <a:pPr marL="0" indent="0">
              <a:buNone/>
            </a:pPr>
            <a:r>
              <a:rPr lang="pt-BR" sz="9600" dirty="0"/>
              <a:t>§ 1º - A metodologia referida no caput deste artigo será construída de forma participativa, ouvidos o Fórum Municipal de Educação, o Conselho Municipal de Educação, as Coordenadorias da SME, as Diretorias Regionais de Educação e os Conselhos de Representantes dos Conselhos de Escola - CRECE.</a:t>
            </a:r>
          </a:p>
          <a:p>
            <a:pPr marL="0" indent="0">
              <a:buNone/>
            </a:pPr>
            <a:r>
              <a:rPr lang="pt-BR" sz="9600" dirty="0"/>
              <a:t>§ 2º - A metodologia deverá ser apresentada pela SME até o final do 1º bimestre de 2017, de forma a subsidiar a elaboração dos planos ao longo deste mesmo ano.</a:t>
            </a:r>
            <a:br>
              <a:rPr lang="pt-BR" sz="9600" dirty="0"/>
            </a:br>
            <a:endParaRPr lang="pt-BR" sz="9600" dirty="0"/>
          </a:p>
          <a:p>
            <a:endParaRPr lang="pt-BR" dirty="0"/>
          </a:p>
        </p:txBody>
      </p:sp>
      <p:sp>
        <p:nvSpPr>
          <p:cNvPr id="4" name="Espaço Reservado para Número de Slide 3"/>
          <p:cNvSpPr>
            <a:spLocks noGrp="1"/>
          </p:cNvSpPr>
          <p:nvPr>
            <p:ph type="sldNum" sz="quarter" idx="12"/>
          </p:nvPr>
        </p:nvSpPr>
        <p:spPr/>
        <p:txBody>
          <a:bodyPr/>
          <a:lstStyle/>
          <a:p>
            <a:fld id="{EF086102-7CF2-4216-96BD-C3B2E398A27A}" type="slidenum">
              <a:rPr lang="pt-BR" smtClean="0"/>
              <a:pPr/>
              <a:t>8</a:t>
            </a:fld>
            <a:endParaRPr lang="pt-BR" dirty="0"/>
          </a:p>
        </p:txBody>
      </p:sp>
    </p:spTree>
    <p:extLst>
      <p:ext uri="{BB962C8B-B14F-4D97-AF65-F5344CB8AC3E}">
        <p14:creationId xmlns:p14="http://schemas.microsoft.com/office/powerpoint/2010/main" val="35326722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7ED9A2B3-7F64-4FBD-8BE9-A3576A920157}"/>
              </a:ext>
            </a:extLst>
          </p:cNvPr>
          <p:cNvSpPr>
            <a:spLocks noGrp="1"/>
          </p:cNvSpPr>
          <p:nvPr>
            <p:ph type="title"/>
          </p:nvPr>
        </p:nvSpPr>
        <p:spPr>
          <a:xfrm>
            <a:off x="457200" y="274638"/>
            <a:ext cx="8435280" cy="994122"/>
          </a:xfrm>
        </p:spPr>
        <p:txBody>
          <a:bodyPr>
            <a:noAutofit/>
          </a:bodyPr>
          <a:lstStyle/>
          <a:p>
            <a:pPr algn="l"/>
            <a:r>
              <a:rPr lang="pt-BR" sz="2000" dirty="0"/>
              <a:t/>
            </a:r>
            <a:br>
              <a:rPr lang="pt-BR" sz="2000" dirty="0"/>
            </a:br>
            <a:endParaRPr lang="pt-BR" sz="2000" dirty="0"/>
          </a:p>
        </p:txBody>
      </p:sp>
      <p:sp>
        <p:nvSpPr>
          <p:cNvPr id="3" name="Espaço Reservado para Conteúdo 2">
            <a:extLst>
              <a:ext uri="{FF2B5EF4-FFF2-40B4-BE49-F238E27FC236}">
                <a16:creationId xmlns:a16="http://schemas.microsoft.com/office/drawing/2014/main" xmlns="" id="{F4BB983F-15CB-4704-BD6C-1C45774FEB60}"/>
              </a:ext>
            </a:extLst>
          </p:cNvPr>
          <p:cNvSpPr>
            <a:spLocks noGrp="1"/>
          </p:cNvSpPr>
          <p:nvPr>
            <p:ph idx="1"/>
          </p:nvPr>
        </p:nvSpPr>
        <p:spPr>
          <a:xfrm>
            <a:off x="323528" y="274638"/>
            <a:ext cx="8496944" cy="6466730"/>
          </a:xfrm>
        </p:spPr>
        <p:txBody>
          <a:bodyPr>
            <a:noAutofit/>
          </a:bodyPr>
          <a:lstStyle/>
          <a:p>
            <a:pPr marL="0" indent="0">
              <a:buNone/>
            </a:pPr>
            <a:r>
              <a:rPr lang="pt-BR" sz="2400" b="1" dirty="0"/>
              <a:t>Art. 3º</a:t>
            </a:r>
            <a:r>
              <a:rPr lang="pt-BR" sz="2400" dirty="0"/>
              <a:t> - São princípios da elaboração e implementação dos Planos Regionais de Educação:</a:t>
            </a:r>
          </a:p>
          <a:p>
            <a:pPr marL="0" indent="0">
              <a:buNone/>
            </a:pPr>
            <a:endParaRPr lang="pt-BR" sz="800" dirty="0"/>
          </a:p>
          <a:p>
            <a:pPr marL="0" indent="0">
              <a:buNone/>
            </a:pPr>
            <a:r>
              <a:rPr lang="pt-BR" sz="2400" dirty="0"/>
              <a:t>I - a necessária articulação e diálogo com o Plano Municipal de Educação;</a:t>
            </a:r>
          </a:p>
          <a:p>
            <a:pPr marL="0" indent="0">
              <a:buNone/>
            </a:pPr>
            <a:r>
              <a:rPr lang="pt-BR" sz="2400" dirty="0"/>
              <a:t>II - a garantia de ampla participação popular e dos educandos por meio de encontros presenciais nos territórios e de consultas públicas em ambiente virtual;</a:t>
            </a:r>
          </a:p>
          <a:p>
            <a:pPr marL="0" indent="0">
              <a:buNone/>
            </a:pPr>
            <a:r>
              <a:rPr lang="pt-BR" sz="2400" dirty="0"/>
              <a:t>III - a utilização de dados desagregados sobre a situação educacional como base para o diagnóstico e planejamento no território;</a:t>
            </a:r>
          </a:p>
          <a:p>
            <a:pPr marL="0" indent="0">
              <a:buNone/>
            </a:pPr>
            <a:r>
              <a:rPr lang="pt-BR" sz="2400" dirty="0"/>
              <a:t>IV - a territorialização dos Planos considerando, sempre que possível, as demais redes de ensino (estadual, federal e privada) e políticas setoriais, tais como: saúde, assistência social, cultura, esporte, verde e meio ambiente, direitos humanos .</a:t>
            </a:r>
          </a:p>
          <a:p>
            <a:pPr marL="0" indent="0">
              <a:buNone/>
            </a:pPr>
            <a:r>
              <a:rPr lang="pt-BR" sz="2400" dirty="0"/>
              <a:t>V - a compatibilização dos Planos Regionais com o ciclo de planejamento e orçamento da SME e DREs.</a:t>
            </a:r>
          </a:p>
          <a:p>
            <a:pPr marL="0" indent="0">
              <a:buNone/>
            </a:pPr>
            <a:r>
              <a:rPr lang="pt-BR" sz="2000" dirty="0"/>
              <a:t/>
            </a:r>
            <a:br>
              <a:rPr lang="pt-BR" sz="2000" dirty="0"/>
            </a:br>
            <a:endParaRPr lang="pt-BR" sz="2000" dirty="0"/>
          </a:p>
        </p:txBody>
      </p:sp>
      <p:sp>
        <p:nvSpPr>
          <p:cNvPr id="4" name="Espaço Reservado para Número de Slide 3"/>
          <p:cNvSpPr>
            <a:spLocks noGrp="1"/>
          </p:cNvSpPr>
          <p:nvPr>
            <p:ph type="sldNum" sz="quarter" idx="12"/>
          </p:nvPr>
        </p:nvSpPr>
        <p:spPr/>
        <p:txBody>
          <a:bodyPr/>
          <a:lstStyle/>
          <a:p>
            <a:fld id="{EF086102-7CF2-4216-96BD-C3B2E398A27A}" type="slidenum">
              <a:rPr lang="pt-BR" smtClean="0"/>
              <a:pPr/>
              <a:t>9</a:t>
            </a:fld>
            <a:endParaRPr lang="pt-BR" dirty="0"/>
          </a:p>
        </p:txBody>
      </p:sp>
    </p:spTree>
    <p:extLst>
      <p:ext uri="{BB962C8B-B14F-4D97-AF65-F5344CB8AC3E}">
        <p14:creationId xmlns:p14="http://schemas.microsoft.com/office/powerpoint/2010/main" val="3341659538"/>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Gallery</Template>
  <TotalTime>394</TotalTime>
  <Words>652</Words>
  <Application>Microsoft Office PowerPoint</Application>
  <PresentationFormat>Apresentação na tela (4:3)</PresentationFormat>
  <Paragraphs>129</Paragraphs>
  <Slides>14</Slides>
  <Notes>0</Notes>
  <HiddenSlides>0</HiddenSlides>
  <MMClips>0</MMClips>
  <ScaleCrop>false</ScaleCrop>
  <HeadingPairs>
    <vt:vector size="4" baseType="variant">
      <vt:variant>
        <vt:lpstr>Tema</vt:lpstr>
      </vt:variant>
      <vt:variant>
        <vt:i4>1</vt:i4>
      </vt:variant>
      <vt:variant>
        <vt:lpstr>Títulos de slides</vt:lpstr>
      </vt:variant>
      <vt:variant>
        <vt:i4>14</vt:i4>
      </vt:variant>
    </vt:vector>
  </HeadingPairs>
  <TitlesOfParts>
    <vt:vector size="15" baseType="lpstr">
      <vt:lpstr>Tema do Office</vt:lpstr>
      <vt:lpstr>Apresentação do PowerPoint</vt:lpstr>
      <vt:lpstr>Apresentação do PowerPoint</vt:lpstr>
      <vt:lpstr>PLANOS REGIONAIS</vt:lpstr>
      <vt:lpstr>PERÍODO DE ELABORAÇÃO</vt:lpstr>
      <vt:lpstr>Apresentação do PowerPoint</vt:lpstr>
      <vt:lpstr>ETAPAS PROPOSTAS</vt:lpstr>
      <vt:lpstr>Apresentação do PowerPoint</vt:lpstr>
      <vt:lpstr>   Portaria nº 8.821 (DOC de 29/12/2016) ESTABELECE DIRETRIZES GERAIS PARA O PROCESSO DE ELABORAÇÃO PARTICIPATIVA DOS PLANOS REGIONAIS DE EDUCAÇÃO, E DÁ OUTRAS PROVIDÊNCIAS  </vt:lpstr>
      <vt:lpstr> </vt:lpstr>
      <vt:lpstr>Apresentação do PowerPoint</vt:lpstr>
      <vt:lpstr>Apresentação do PowerPoint</vt:lpstr>
      <vt:lpstr> </vt:lpstr>
      <vt:lpstr>Apresentação do PowerPoint</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PME</dc:title>
  <dc:creator>Administrador</dc:creator>
  <cp:lastModifiedBy>Maria Claudia</cp:lastModifiedBy>
  <cp:revision>60</cp:revision>
  <dcterms:created xsi:type="dcterms:W3CDTF">2016-03-30T20:06:10Z</dcterms:created>
  <dcterms:modified xsi:type="dcterms:W3CDTF">2018-05-15T16:20:50Z</dcterms:modified>
</cp:coreProperties>
</file>